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9" r:id="rId2"/>
    <p:sldId id="257" r:id="rId3"/>
    <p:sldId id="308" r:id="rId4"/>
    <p:sldId id="265" r:id="rId5"/>
    <p:sldId id="294" r:id="rId6"/>
    <p:sldId id="282" r:id="rId7"/>
    <p:sldId id="301" r:id="rId8"/>
    <p:sldId id="303" r:id="rId9"/>
    <p:sldId id="305" r:id="rId10"/>
    <p:sldId id="307" r:id="rId11"/>
    <p:sldId id="311" r:id="rId12"/>
    <p:sldId id="326" r:id="rId13"/>
    <p:sldId id="320" r:id="rId14"/>
    <p:sldId id="312" r:id="rId15"/>
    <p:sldId id="321" r:id="rId16"/>
    <p:sldId id="322" r:id="rId17"/>
    <p:sldId id="323" r:id="rId18"/>
    <p:sldId id="273" r:id="rId19"/>
    <p:sldId id="295" r:id="rId20"/>
    <p:sldId id="296" r:id="rId21"/>
    <p:sldId id="324" r:id="rId22"/>
    <p:sldId id="274" r:id="rId23"/>
    <p:sldId id="297" r:id="rId24"/>
    <p:sldId id="298" r:id="rId25"/>
    <p:sldId id="299" r:id="rId26"/>
    <p:sldId id="325" r:id="rId27"/>
    <p:sldId id="300" r:id="rId28"/>
    <p:sldId id="331" r:id="rId29"/>
    <p:sldId id="329" r:id="rId30"/>
    <p:sldId id="290" r:id="rId31"/>
    <p:sldId id="317" r:id="rId32"/>
    <p:sldId id="316" r:id="rId33"/>
    <p:sldId id="291" r:id="rId34"/>
    <p:sldId id="318" r:id="rId35"/>
    <p:sldId id="319" r:id="rId36"/>
    <p:sldId id="315" r:id="rId37"/>
    <p:sldId id="279" r:id="rId38"/>
    <p:sldId id="314" r:id="rId39"/>
    <p:sldId id="286" r:id="rId40"/>
    <p:sldId id="327" r:id="rId41"/>
    <p:sldId id="289" r:id="rId42"/>
    <p:sldId id="272" r:id="rId4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A75BEF8-1CA3-428A-9340-7E8A0235E7F4}">
          <p14:sldIdLst>
            <p14:sldId id="269"/>
            <p14:sldId id="257"/>
            <p14:sldId id="308"/>
            <p14:sldId id="265"/>
            <p14:sldId id="294"/>
            <p14:sldId id="282"/>
            <p14:sldId id="301"/>
            <p14:sldId id="303"/>
            <p14:sldId id="305"/>
            <p14:sldId id="307"/>
            <p14:sldId id="311"/>
            <p14:sldId id="326"/>
            <p14:sldId id="320"/>
            <p14:sldId id="312"/>
            <p14:sldId id="321"/>
            <p14:sldId id="322"/>
            <p14:sldId id="323"/>
            <p14:sldId id="273"/>
            <p14:sldId id="295"/>
            <p14:sldId id="296"/>
            <p14:sldId id="324"/>
            <p14:sldId id="274"/>
            <p14:sldId id="297"/>
            <p14:sldId id="298"/>
            <p14:sldId id="299"/>
            <p14:sldId id="325"/>
            <p14:sldId id="300"/>
            <p14:sldId id="331"/>
            <p14:sldId id="329"/>
            <p14:sldId id="290"/>
            <p14:sldId id="317"/>
            <p14:sldId id="316"/>
            <p14:sldId id="291"/>
            <p14:sldId id="318"/>
            <p14:sldId id="319"/>
            <p14:sldId id="315"/>
            <p14:sldId id="279"/>
            <p14:sldId id="314"/>
            <p14:sldId id="286"/>
            <p14:sldId id="327"/>
            <p14:sldId id="289"/>
            <p14:sldId id="27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3409F"/>
    <a:srgbClr val="CAB447"/>
    <a:srgbClr val="FFE15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156EBF7-721D-90A1-79E6-FF9852D7BE41}" v="102" dt="2023-11-26T22:39:27.378"/>
    <p1510:client id="{26AEEE0B-F1D8-C499-248C-01237ED9BDBE}" v="786" dt="2023-11-26T05:47:27.446"/>
    <p1510:client id="{2EDC7741-C643-47C8-B114-84043E46B601}" v="276" dt="2023-11-25T23:56:42.604"/>
    <p1510:client id="{383B1ECE-C8D2-FDCD-ED8F-09576CB24D07}" v="92" dt="2023-11-27T03:10:42.625"/>
    <p1510:client id="{43558C83-878A-C23D-EFAC-B8A916ED34A8}" v="433" dt="2023-11-27T02:21:29.748"/>
    <p1510:client id="{49E568D1-9CB0-BA52-D6B8-D9A5AEE933FE}" v="71" dt="2023-11-27T05:08:07.506"/>
    <p1510:client id="{4B1D0F50-C70F-4466-AC35-67E2C59FDB0B}" v="92" dt="2023-11-27T04:15:40.300"/>
    <p1510:client id="{7B9145E3-2450-3829-CA69-ED3CBD134129}" v="2" dt="2023-11-27T01:38:22.247"/>
    <p1510:client id="{96089A45-BD98-F336-4830-145013FD84E6}" v="1300" dt="2023-11-27T00:30:28.543"/>
    <p1510:client id="{9D8B85E0-FE10-138B-BF76-F1C5C01ECEF6}" v="198" dt="2023-11-26T22:31:46.430"/>
    <p1510:client id="{9E2E7AC8-AE04-4AA7-8151-29CFB494642F}" v="589" dt="2023-11-26T21:15:25.767"/>
    <p1510:client id="{9E4C5712-A198-8F8D-808C-2A664388E047}" v="177" dt="2023-11-27T02:18:52.838"/>
    <p1510:client id="{A488E2DE-5422-6CFC-6D87-8FB97B6226EA}" v="11" dt="2023-11-27T04:47:36.101"/>
    <p1510:client id="{AF73E724-FFD6-64A7-6625-081C1ED62C08}" v="1" dt="2023-11-26T20:42:22.479"/>
    <p1510:client id="{B4CAFA7D-B371-FBF0-9476-F2BFAE241AA6}" v="331" dt="2023-11-27T03:14:51.25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70" d="100"/>
          <a:sy n="70" d="100"/>
        </p:scale>
        <p:origin x="1180" y="5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409573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79185" y="1600202"/>
            <a:ext cx="6565570" cy="43844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348637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771661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19846"/>
            <a:ext cx="8229600" cy="1143004"/>
          </a:xfrm>
        </p:spPr>
        <p:txBody>
          <a:bodyPr/>
          <a:lstStyle>
            <a:lvl1pPr>
              <a:defRPr b="1" i="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528779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Caption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idx="1"/>
          </p:nvPr>
        </p:nvSpPr>
        <p:spPr>
          <a:xfrm>
            <a:off x="1785578" y="1755897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5578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79186" y="1729974"/>
            <a:ext cx="6565569" cy="4132375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968381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79185" y="1600202"/>
            <a:ext cx="6565570" cy="43844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669602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146778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53817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 with Caption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idx="1"/>
          </p:nvPr>
        </p:nvSpPr>
        <p:spPr>
          <a:xfrm>
            <a:off x="1785578" y="1755897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31035846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 with Caption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79186" y="1729974"/>
            <a:ext cx="6565569" cy="4132375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553114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841546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4" r:id="rId2"/>
    <p:sldLayoutId id="2147483658" r:id="rId3"/>
    <p:sldLayoutId id="2147483656" r:id="rId4"/>
    <p:sldLayoutId id="2147483650" r:id="rId5"/>
    <p:sldLayoutId id="2147483652" r:id="rId6"/>
    <p:sldLayoutId id="2147483655" r:id="rId7"/>
    <p:sldLayoutId id="2147483662" r:id="rId8"/>
    <p:sldLayoutId id="2147483663" r:id="rId9"/>
    <p:sldLayoutId id="2147483664" r:id="rId10"/>
    <p:sldLayoutId id="2147483665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0.jpe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2063" y="1914736"/>
            <a:ext cx="8018620" cy="579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3800" b="1">
                <a:latin typeface="Arial"/>
              </a:rPr>
              <a:t>CSE-5335: Presentation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455903" y="4958976"/>
            <a:ext cx="5486400" cy="5355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80000"/>
              </a:lnSpc>
            </a:pPr>
            <a:r>
              <a:rPr lang="en-US">
                <a:solidFill>
                  <a:srgbClr val="13409F"/>
                </a:solidFill>
              </a:rPr>
              <a:t>Section: 5335-004</a:t>
            </a:r>
          </a:p>
          <a:p>
            <a:pPr>
              <a:lnSpc>
                <a:spcPct val="80000"/>
              </a:lnSpc>
            </a:pPr>
            <a:endParaRPr lang="en-US" b="1">
              <a:solidFill>
                <a:schemeClr val="tx1">
                  <a:lumMod val="75000"/>
                  <a:lumOff val="25000"/>
                </a:schemeClr>
              </a:solidFill>
              <a:latin typeface="Arial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55903" y="5233066"/>
            <a:ext cx="6000110" cy="27186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80000"/>
              </a:lnSpc>
            </a:pPr>
            <a:r>
              <a:rPr 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</a:rPr>
              <a:t>Fall 2023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48200" y="2487985"/>
            <a:ext cx="5325993" cy="246118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200" b="1">
                <a:solidFill>
                  <a:schemeClr val="tx2">
                    <a:lumMod val="75000"/>
                  </a:schemeClr>
                </a:solidFill>
                <a:latin typeface="Calibri"/>
                <a:cs typeface="Calibri"/>
              </a:rPr>
              <a:t>Sai Siva Deepthi </a:t>
            </a:r>
            <a:r>
              <a:rPr lang="en-US" sz="2200" b="1" err="1">
                <a:solidFill>
                  <a:schemeClr val="tx2">
                    <a:lumMod val="75000"/>
                  </a:schemeClr>
                </a:solidFill>
                <a:latin typeface="Calibri"/>
                <a:cs typeface="Calibri"/>
              </a:rPr>
              <a:t>Gopireddy</a:t>
            </a:r>
            <a:r>
              <a:rPr lang="en-US" sz="2200" b="1">
                <a:solidFill>
                  <a:schemeClr val="tx2">
                    <a:lumMod val="75000"/>
                  </a:schemeClr>
                </a:solidFill>
                <a:latin typeface="Calibri"/>
                <a:cs typeface="Calibri"/>
              </a:rPr>
              <a:t>  – 1002067864</a:t>
            </a:r>
            <a:endParaRPr lang="en-US" b="1">
              <a:solidFill>
                <a:schemeClr val="tx2">
                  <a:lumMod val="75000"/>
                </a:schemeClr>
              </a:solidFill>
              <a:latin typeface="Arial"/>
              <a:cs typeface="Arial"/>
            </a:endParaRP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200" b="1">
                <a:solidFill>
                  <a:schemeClr val="tx2">
                    <a:lumMod val="75000"/>
                  </a:schemeClr>
                </a:solidFill>
                <a:latin typeface="Calibri"/>
                <a:cs typeface="Calibri"/>
              </a:rPr>
              <a:t>Sawini Reddy Chitti  - 1002081573</a:t>
            </a:r>
            <a:endParaRPr lang="en-US" b="1">
              <a:solidFill>
                <a:schemeClr val="tx2">
                  <a:lumMod val="75000"/>
                </a:schemeClr>
              </a:solidFill>
              <a:cs typeface="Arial"/>
            </a:endParaRP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200" b="1">
                <a:solidFill>
                  <a:schemeClr val="tx2">
                    <a:lumMod val="75000"/>
                  </a:schemeClr>
                </a:solidFill>
                <a:latin typeface="Calibri"/>
                <a:cs typeface="Calibri"/>
              </a:rPr>
              <a:t>Aravind Kanala - 1002129212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200" b="1">
                <a:solidFill>
                  <a:schemeClr val="tx2">
                    <a:lumMod val="75000"/>
                  </a:schemeClr>
                </a:solidFill>
                <a:latin typeface="Calibri"/>
                <a:cs typeface="Calibri"/>
              </a:rPr>
              <a:t>Sai Sumana </a:t>
            </a:r>
            <a:r>
              <a:rPr lang="en-US" sz="2200" b="1" err="1">
                <a:solidFill>
                  <a:schemeClr val="tx2">
                    <a:lumMod val="75000"/>
                  </a:schemeClr>
                </a:solidFill>
                <a:latin typeface="Calibri"/>
                <a:cs typeface="Calibri"/>
              </a:rPr>
              <a:t>Adurugatla</a:t>
            </a:r>
            <a:r>
              <a:rPr lang="en-US" sz="2200" b="1">
                <a:solidFill>
                  <a:schemeClr val="tx2">
                    <a:lumMod val="75000"/>
                  </a:schemeClr>
                </a:solidFill>
                <a:latin typeface="Calibri"/>
                <a:cs typeface="Calibri"/>
              </a:rPr>
              <a:t> - 1002073766 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200" b="1">
                <a:solidFill>
                  <a:schemeClr val="tx2">
                    <a:lumMod val="75000"/>
                  </a:schemeClr>
                </a:solidFill>
                <a:latin typeface="Calibri"/>
                <a:cs typeface="Calibri"/>
              </a:rPr>
              <a:t>Keerthi Sai </a:t>
            </a:r>
            <a:r>
              <a:rPr lang="en-US" sz="2200" b="1" err="1">
                <a:solidFill>
                  <a:schemeClr val="tx2">
                    <a:lumMod val="75000"/>
                  </a:schemeClr>
                </a:solidFill>
                <a:latin typeface="Calibri"/>
                <a:cs typeface="Calibri"/>
              </a:rPr>
              <a:t>Bheemavarapu</a:t>
            </a:r>
            <a:r>
              <a:rPr lang="en-US" sz="2200" b="1">
                <a:solidFill>
                  <a:schemeClr val="tx2">
                    <a:lumMod val="75000"/>
                  </a:schemeClr>
                </a:solidFill>
                <a:latin typeface="Calibri"/>
                <a:cs typeface="Calibri"/>
              </a:rPr>
              <a:t>- 1002082866</a:t>
            </a:r>
          </a:p>
          <a:p>
            <a:pPr>
              <a:lnSpc>
                <a:spcPct val="90000"/>
              </a:lnSpc>
            </a:pPr>
            <a:endParaRPr lang="en-US" sz="2400">
              <a:solidFill>
                <a:srgbClr val="13409F"/>
              </a:solidFill>
              <a:latin typeface="Arial"/>
              <a:cs typeface="Arial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1453488" y="4766069"/>
            <a:ext cx="4886964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4469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AB7461-8760-8A21-67DE-DFCC8AC8D9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7302" y="2349908"/>
            <a:ext cx="4197383" cy="242856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IN" sz="2000">
                <a:latin typeface="Times New Roman" panose="02020603050405020304" pitchFamily="18" charset="0"/>
                <a:cs typeface="Times New Roman" panose="02020603050405020304" pitchFamily="18" charset="0"/>
              </a:rPr>
              <a:t>Blog is done by using word press.</a:t>
            </a:r>
          </a:p>
          <a:p>
            <a:pPr marL="0" indent="0">
              <a:buNone/>
            </a:pPr>
            <a:r>
              <a:rPr lang="en-IN" sz="2000">
                <a:latin typeface="Times New Roman" panose="02020603050405020304" pitchFamily="18" charset="0"/>
                <a:cs typeface="Times New Roman" panose="02020603050405020304" pitchFamily="18" charset="0"/>
              </a:rPr>
              <a:t>We have four posts regarding our website. They are as follows:</a:t>
            </a:r>
          </a:p>
          <a:p>
            <a:r>
              <a:rPr lang="en-IN" sz="2000">
                <a:latin typeface="Times New Roman" panose="02020603050405020304" pitchFamily="18" charset="0"/>
                <a:cs typeface="Times New Roman" panose="02020603050405020304" pitchFamily="18" charset="0"/>
              </a:rPr>
              <a:t>About</a:t>
            </a:r>
          </a:p>
          <a:p>
            <a:r>
              <a:rPr lang="en-IN" sz="2000">
                <a:latin typeface="Times New Roman" panose="02020603050405020304" pitchFamily="18" charset="0"/>
                <a:cs typeface="Times New Roman" panose="02020603050405020304" pitchFamily="18" charset="0"/>
              </a:rPr>
              <a:t>Advantages</a:t>
            </a:r>
          </a:p>
          <a:p>
            <a:r>
              <a:rPr lang="en-IN" sz="2000">
                <a:latin typeface="Times New Roman" panose="02020603050405020304" pitchFamily="18" charset="0"/>
                <a:cs typeface="Times New Roman" panose="02020603050405020304" pitchFamily="18" charset="0"/>
              </a:rPr>
              <a:t>Disadvantages</a:t>
            </a:r>
          </a:p>
          <a:p>
            <a:r>
              <a:rPr lang="en-IN" sz="2000">
                <a:latin typeface="Times New Roman" panose="02020603050405020304" pitchFamily="18" charset="0"/>
                <a:cs typeface="Times New Roman" panose="02020603050405020304" pitchFamily="18" charset="0"/>
              </a:rPr>
              <a:t>Improvements </a:t>
            </a:r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66ACFB-CDEE-428D-21AB-8C510B622535}"/>
              </a:ext>
            </a:extLst>
          </p:cNvPr>
          <p:cNvSpPr txBox="1"/>
          <p:nvPr/>
        </p:nvSpPr>
        <p:spPr>
          <a:xfrm>
            <a:off x="2182761" y="56535"/>
            <a:ext cx="49849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600" b="1">
                <a:latin typeface="Times New Roman" panose="02020603050405020304" pitchFamily="18" charset="0"/>
                <a:cs typeface="Times New Roman" panose="02020603050405020304" pitchFamily="18" charset="0"/>
              </a:rPr>
              <a:t>BLOG</a:t>
            </a:r>
          </a:p>
        </p:txBody>
      </p:sp>
      <p:pic>
        <p:nvPicPr>
          <p:cNvPr id="4" name="Picture 3" descr="A collage of several images of people&#10;&#10;Description automatically generated">
            <a:extLst>
              <a:ext uri="{FF2B5EF4-FFF2-40B4-BE49-F238E27FC236}">
                <a16:creationId xmlns:a16="http://schemas.microsoft.com/office/drawing/2014/main" id="{C9005FE4-EADE-8098-B50E-A5F579E33F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903" b="21889"/>
          <a:stretch/>
        </p:blipFill>
        <p:spPr>
          <a:xfrm>
            <a:off x="4414685" y="1170039"/>
            <a:ext cx="4197382" cy="4355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0961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460B805-4FEF-5949-4DBA-5B94281AB366}"/>
              </a:ext>
            </a:extLst>
          </p:cNvPr>
          <p:cNvSpPr txBox="1"/>
          <p:nvPr/>
        </p:nvSpPr>
        <p:spPr>
          <a:xfrm>
            <a:off x="2801591" y="540440"/>
            <a:ext cx="336688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b="1">
                <a:latin typeface="Times New Roman"/>
                <a:cs typeface="Arial"/>
              </a:rPr>
              <a:t>SIGN UP PAGE</a:t>
            </a:r>
            <a:endParaRPr lang="en-US" sz="3600" b="1">
              <a:latin typeface="Times New Roman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12411B5-923B-2BB0-39A9-1469A834C764}"/>
              </a:ext>
            </a:extLst>
          </p:cNvPr>
          <p:cNvSpPr txBox="1"/>
          <p:nvPr/>
        </p:nvSpPr>
        <p:spPr>
          <a:xfrm flipH="1">
            <a:off x="9680600" y="2570773"/>
            <a:ext cx="2618910" cy="236988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2000">
              <a:ea typeface="+mn-lt"/>
              <a:cs typeface="+mn-lt"/>
            </a:endParaRPr>
          </a:p>
          <a:p>
            <a:endParaRPr lang="en-US" sz="2000">
              <a:ea typeface="+mn-lt"/>
              <a:cs typeface="+mn-lt"/>
            </a:endParaRPr>
          </a:p>
          <a:p>
            <a:endParaRPr lang="en-US">
              <a:ea typeface="+mn-lt"/>
              <a:cs typeface="+mn-lt"/>
            </a:endParaRPr>
          </a:p>
          <a:p>
            <a:endParaRPr lang="en-US">
              <a:ea typeface="+mn-lt"/>
              <a:cs typeface="+mn-lt"/>
            </a:endParaRPr>
          </a:p>
          <a:p>
            <a:endParaRPr lang="en-US">
              <a:ea typeface="+mn-lt"/>
              <a:cs typeface="+mn-lt"/>
            </a:endParaRPr>
          </a:p>
          <a:p>
            <a:endParaRPr lang="en-US">
              <a:ea typeface="+mn-lt"/>
              <a:cs typeface="+mn-lt"/>
            </a:endParaRPr>
          </a:p>
          <a:p>
            <a:endParaRPr lang="en-US">
              <a:ea typeface="+mn-lt"/>
              <a:cs typeface="+mn-lt"/>
            </a:endParaRPr>
          </a:p>
          <a:p>
            <a:endParaRPr lang="en-US">
              <a:ea typeface="+mn-lt"/>
              <a:cs typeface="+mn-lt"/>
            </a:endParaRPr>
          </a:p>
        </p:txBody>
      </p:sp>
      <p:pic>
        <p:nvPicPr>
          <p:cNvPr id="8" name="Content Placeholder 7" descr="A screenshot of a computer&#10;&#10;Description automatically generated">
            <a:extLst>
              <a:ext uri="{FF2B5EF4-FFF2-40B4-BE49-F238E27FC236}">
                <a16:creationId xmlns:a16="http://schemas.microsoft.com/office/drawing/2014/main" id="{0C14F81D-D0D1-4FB0-806F-006B7115C9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58" r="182" b="7407"/>
          <a:stretch/>
        </p:blipFill>
        <p:spPr>
          <a:xfrm>
            <a:off x="1203556" y="1258496"/>
            <a:ext cx="6557436" cy="2697660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AB7EE56-7D55-FF3D-1794-6E5934F315B3}"/>
              </a:ext>
            </a:extLst>
          </p:cNvPr>
          <p:cNvSpPr txBox="1"/>
          <p:nvPr/>
        </p:nvSpPr>
        <p:spPr>
          <a:xfrm>
            <a:off x="1310560" y="4326644"/>
            <a:ext cx="6337366" cy="168757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06431281-3FCC-5B2C-045D-39B8D9BA9F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1647" y="4083852"/>
            <a:ext cx="6453459" cy="1263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8695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A0DA094-6C10-AE95-DA41-D167A5559B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3524" y="191221"/>
            <a:ext cx="6565570" cy="4384407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285750" indent="-285750">
              <a:spcBef>
                <a:spcPts val="0"/>
              </a:spcBef>
              <a:buFont typeface="Arial,Sans-Serif"/>
            </a:pPr>
            <a:r>
              <a:rPr lang="en-US" sz="2400">
                <a:latin typeface="Times New Roman"/>
                <a:cs typeface="Arial"/>
              </a:rPr>
              <a:t>The Signup page is where new users register to access the website.</a:t>
            </a:r>
          </a:p>
          <a:p>
            <a:pPr marL="285750" indent="-285750">
              <a:spcBef>
                <a:spcPts val="0"/>
              </a:spcBef>
              <a:buFont typeface="Arial,Sans-Serif"/>
            </a:pPr>
            <a:endParaRPr lang="en-US" sz="2400">
              <a:latin typeface="Times New Roman"/>
              <a:cs typeface="Arial"/>
            </a:endParaRPr>
          </a:p>
          <a:p>
            <a:pPr marL="285750" indent="-285750">
              <a:spcBef>
                <a:spcPts val="0"/>
              </a:spcBef>
              <a:buFont typeface="Arial,Sans-Serif"/>
            </a:pPr>
            <a:r>
              <a:rPr lang="en-US" sz="2400">
                <a:latin typeface="Times New Roman"/>
                <a:cs typeface="Arial"/>
              </a:rPr>
              <a:t>When first time user tries to create a new account with the roles of Student, Admin, QA officer, Instructor, or Program Coordinator, we first verify if the given email address is a valid email address or not.</a:t>
            </a:r>
          </a:p>
          <a:p>
            <a:pPr marL="285750" indent="-285750">
              <a:spcBef>
                <a:spcPts val="0"/>
              </a:spcBef>
              <a:buFont typeface="Arial,Sans-Serif"/>
            </a:pPr>
            <a:endParaRPr lang="en-US" sz="2400">
              <a:latin typeface="Times New Roman"/>
              <a:cs typeface="Arial"/>
            </a:endParaRPr>
          </a:p>
          <a:p>
            <a:pPr marL="285750" indent="-285750">
              <a:spcBef>
                <a:spcPts val="0"/>
              </a:spcBef>
              <a:buFont typeface="Arial,Sans-Serif"/>
            </a:pPr>
            <a:r>
              <a:rPr lang="en-US" sz="2400">
                <a:latin typeface="Times New Roman"/>
                <a:cs typeface="Arial"/>
              </a:rPr>
              <a:t>We do the verification by sending an OTP to the email Id provided by the user. The OTP must be then entered in the signup form to complete the verification.</a:t>
            </a:r>
          </a:p>
          <a:p>
            <a:pPr marL="285750" indent="-285750">
              <a:spcBef>
                <a:spcPts val="0"/>
              </a:spcBef>
              <a:buFont typeface="Arial,Sans-Serif"/>
            </a:pPr>
            <a:endParaRPr lang="en-US" sz="2400">
              <a:latin typeface="Times New Roman"/>
              <a:cs typeface="Arial"/>
            </a:endParaRPr>
          </a:p>
          <a:p>
            <a:pPr marL="285750" indent="-285750">
              <a:spcBef>
                <a:spcPts val="0"/>
              </a:spcBef>
              <a:buFont typeface="Arial,Sans-Serif"/>
            </a:pPr>
            <a:r>
              <a:rPr lang="en-US" sz="2400">
                <a:latin typeface="Times New Roman"/>
                <a:cs typeface="Arial"/>
              </a:rPr>
              <a:t>This form has validations for fields such as email and password.</a:t>
            </a:r>
          </a:p>
        </p:txBody>
      </p:sp>
    </p:spTree>
    <p:extLst>
      <p:ext uri="{BB962C8B-B14F-4D97-AF65-F5344CB8AC3E}">
        <p14:creationId xmlns:p14="http://schemas.microsoft.com/office/powerpoint/2010/main" val="37220615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6D8356C-6BA6-8686-934D-33FBB686FC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79185" y="593866"/>
            <a:ext cx="6565570" cy="539074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000">
              <a:ea typeface="+mn-lt"/>
              <a:cs typeface="+mn-lt"/>
            </a:endParaRPr>
          </a:p>
          <a:p>
            <a:pPr marL="457200" indent="-457200"/>
            <a:endParaRPr lang="en-US" sz="2000">
              <a:ea typeface="+mn-lt"/>
              <a:cs typeface="+mn-lt"/>
            </a:endParaRPr>
          </a:p>
          <a:p>
            <a:pPr marL="0" indent="0">
              <a:buNone/>
            </a:pPr>
            <a:endParaRPr lang="en-US">
              <a:ea typeface="+mn-lt"/>
              <a:cs typeface="+mn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EF529C-60E1-898B-6FD4-F7C6C00F6D04}"/>
              </a:ext>
            </a:extLst>
          </p:cNvPr>
          <p:cNvSpPr txBox="1"/>
          <p:nvPr/>
        </p:nvSpPr>
        <p:spPr>
          <a:xfrm>
            <a:off x="1490088" y="466774"/>
            <a:ext cx="6516895" cy="28545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pic>
        <p:nvPicPr>
          <p:cNvPr id="7" name="Picture 6" descr="A screenshot of a computer">
            <a:extLst>
              <a:ext uri="{FF2B5EF4-FFF2-40B4-BE49-F238E27FC236}">
                <a16:creationId xmlns:a16="http://schemas.microsoft.com/office/drawing/2014/main" id="{E5EF9705-E576-11CF-0E0C-C4BDA9C999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1351" y="1010778"/>
            <a:ext cx="5876575" cy="1880202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E3D82E8A-7A0F-2986-A493-64876D35C6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1352" y="3311871"/>
            <a:ext cx="5960354" cy="1299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8935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460B805-4FEF-5949-4DBA-5B94281AB366}"/>
              </a:ext>
            </a:extLst>
          </p:cNvPr>
          <p:cNvSpPr txBox="1"/>
          <p:nvPr/>
        </p:nvSpPr>
        <p:spPr>
          <a:xfrm>
            <a:off x="2652504" y="204994"/>
            <a:ext cx="336688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b="1">
                <a:latin typeface="Times New Roman"/>
                <a:cs typeface="Arial"/>
              </a:rPr>
              <a:t>SIGN IN PAGE</a:t>
            </a:r>
            <a:endParaRPr lang="en-US" sz="3600" b="1">
              <a:latin typeface="Times New Roman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67B2A9-B3EC-539D-2421-39CA3BDDF7BE}"/>
              </a:ext>
            </a:extLst>
          </p:cNvPr>
          <p:cNvSpPr txBox="1"/>
          <p:nvPr/>
        </p:nvSpPr>
        <p:spPr>
          <a:xfrm>
            <a:off x="983950" y="3642472"/>
            <a:ext cx="7342532" cy="26776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buFont typeface="Arial"/>
              <a:buChar char="•"/>
            </a:pPr>
            <a:r>
              <a:rPr lang="en-US" sz="2400">
                <a:latin typeface="Times New Roman"/>
                <a:ea typeface="+mn-lt"/>
                <a:cs typeface="+mn-lt"/>
              </a:rPr>
              <a:t>The sign in page can be accessed by clicking the 'Login' button on the navbar from the home page.</a:t>
            </a:r>
            <a:endParaRPr lang="en-US" sz="2400">
              <a:latin typeface="Times New Roman"/>
              <a:cs typeface="Times New Roman"/>
            </a:endParaRPr>
          </a:p>
          <a:p>
            <a:pPr>
              <a:buFont typeface="Arial"/>
              <a:buChar char="•"/>
            </a:pPr>
            <a:r>
              <a:rPr lang="en-US" sz="2400">
                <a:latin typeface="Times New Roman"/>
                <a:ea typeface="+mn-lt"/>
                <a:cs typeface="+mn-lt"/>
              </a:rPr>
              <a:t>Through this page, users of different roles can login with their credentials and will be redirected to their corresponding dashboards.</a:t>
            </a:r>
          </a:p>
          <a:p>
            <a:pPr>
              <a:buFont typeface="Arial"/>
              <a:buChar char="•"/>
            </a:pPr>
            <a:r>
              <a:rPr lang="en-US" sz="2400">
                <a:latin typeface="Times New Roman"/>
                <a:cs typeface="Arial"/>
              </a:rPr>
              <a:t>On this form, the user will also have access to hyperlinks to signup page and forgot password page.</a:t>
            </a:r>
          </a:p>
        </p:txBody>
      </p:sp>
      <p:pic>
        <p:nvPicPr>
          <p:cNvPr id="7" name="Content Placeholder 6" descr="A screenshot of a computer&#10;&#10;Description automatically generated">
            <a:extLst>
              <a:ext uri="{FF2B5EF4-FFF2-40B4-BE49-F238E27FC236}">
                <a16:creationId xmlns:a16="http://schemas.microsoft.com/office/drawing/2014/main" id="{3E73B1A2-56FD-151A-DE36-22CD060E26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68" t="14563" r="182" b="6472"/>
          <a:stretch/>
        </p:blipFill>
        <p:spPr>
          <a:xfrm>
            <a:off x="1300280" y="842018"/>
            <a:ext cx="6549164" cy="2815624"/>
          </a:xfrm>
        </p:spPr>
      </p:pic>
    </p:spTree>
    <p:extLst>
      <p:ext uri="{BB962C8B-B14F-4D97-AF65-F5344CB8AC3E}">
        <p14:creationId xmlns:p14="http://schemas.microsoft.com/office/powerpoint/2010/main" val="16824238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computer screen shot of a computer screen&#10;&#10;Description automatically generated">
            <a:extLst>
              <a:ext uri="{FF2B5EF4-FFF2-40B4-BE49-F238E27FC236}">
                <a16:creationId xmlns:a16="http://schemas.microsoft.com/office/drawing/2014/main" id="{F65DECA5-4DE0-4B81-C6C1-2A80DBF618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46" t="14976" b="6280"/>
          <a:stretch/>
        </p:blipFill>
        <p:spPr>
          <a:xfrm>
            <a:off x="1378212" y="957056"/>
            <a:ext cx="6404054" cy="2546906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EB617C5-DFB6-F76F-AE0D-52D14B6800E3}"/>
              </a:ext>
            </a:extLst>
          </p:cNvPr>
          <p:cNvSpPr txBox="1"/>
          <p:nvPr/>
        </p:nvSpPr>
        <p:spPr>
          <a:xfrm>
            <a:off x="2348119" y="316809"/>
            <a:ext cx="4901233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b="1">
                <a:latin typeface="Times New Roman"/>
                <a:cs typeface="Arial"/>
              </a:rPr>
              <a:t>FORGOT PASSWORD</a:t>
            </a:r>
            <a:endParaRPr lang="en-US" sz="3600" b="1">
              <a:latin typeface="Times New Roman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0F4D61-B39A-1C58-539A-D76810449975}"/>
              </a:ext>
            </a:extLst>
          </p:cNvPr>
          <p:cNvSpPr txBox="1"/>
          <p:nvPr/>
        </p:nvSpPr>
        <p:spPr>
          <a:xfrm>
            <a:off x="1087091" y="3724477"/>
            <a:ext cx="7403167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>
                <a:latin typeface="Times New Roman"/>
                <a:ea typeface="+mn-lt"/>
                <a:cs typeface="+mn-lt"/>
              </a:rPr>
              <a:t>If a user wants to reset their password (user might be a student, QA officer, Instructor or Program Coordinator), then they need to provide their registered email address to receive a password reset email.</a:t>
            </a:r>
          </a:p>
          <a:p>
            <a:pPr marL="285750" indent="-285750">
              <a:buFont typeface="Arial"/>
              <a:buChar char="•"/>
            </a:pPr>
            <a:r>
              <a:rPr lang="en-US" sz="2400">
                <a:latin typeface="Times New Roman"/>
                <a:ea typeface="+mn-lt"/>
                <a:cs typeface="+mn-lt"/>
              </a:rPr>
              <a:t>We are using Send grid as our backed email API to send emails for various use cases in the application.</a:t>
            </a:r>
            <a:endParaRPr lang="en-US" sz="2400">
              <a:latin typeface="Times New Roman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150831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341838"/>
            <a:ext cx="8229600" cy="1143004"/>
          </a:xfrm>
        </p:spPr>
        <p:txBody>
          <a:bodyPr>
            <a:normAutofit/>
          </a:bodyPr>
          <a:lstStyle/>
          <a:p>
            <a:r>
              <a:rPr lang="en-US">
                <a:latin typeface="Times New Roman"/>
                <a:cs typeface="Times New Roman"/>
              </a:rPr>
              <a:t>PAGES AFTER LOGIN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460459" y="3230087"/>
            <a:ext cx="8229600" cy="7322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800" b="0">
              <a:solidFill>
                <a:srgbClr val="13409F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8C6485-44B0-8D4B-AF40-1C1859F0842A}"/>
              </a:ext>
            </a:extLst>
          </p:cNvPr>
          <p:cNvSpPr txBox="1"/>
          <p:nvPr/>
        </p:nvSpPr>
        <p:spPr>
          <a:xfrm>
            <a:off x="1289215" y="3777652"/>
            <a:ext cx="656556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endParaRPr lang="en-US">
              <a:solidFill>
                <a:srgbClr val="376092"/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27211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341838"/>
            <a:ext cx="8229600" cy="1143004"/>
          </a:xfrm>
        </p:spPr>
        <p:txBody>
          <a:bodyPr>
            <a:normAutofit/>
          </a:bodyPr>
          <a:lstStyle/>
          <a:p>
            <a:r>
              <a:rPr lang="en-US">
                <a:latin typeface="Times New Roman"/>
                <a:cs typeface="Times New Roman"/>
              </a:rPr>
              <a:t>STUDENT DASHBOARD</a:t>
            </a:r>
            <a:endParaRPr lang="en-US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460459" y="3230087"/>
            <a:ext cx="8229600" cy="7322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800" b="0">
              <a:solidFill>
                <a:srgbClr val="13409F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8C6485-44B0-8D4B-AF40-1C1859F0842A}"/>
              </a:ext>
            </a:extLst>
          </p:cNvPr>
          <p:cNvSpPr txBox="1"/>
          <p:nvPr/>
        </p:nvSpPr>
        <p:spPr>
          <a:xfrm>
            <a:off x="1289215" y="3777652"/>
            <a:ext cx="656556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endParaRPr lang="en-US">
              <a:solidFill>
                <a:srgbClr val="376092"/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13089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>
          <a:xfrm>
            <a:off x="315903" y="1201969"/>
            <a:ext cx="8377116" cy="459614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b="1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79186" y="191009"/>
            <a:ext cx="6565569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3600" b="1">
                <a:latin typeface="Times New Roman"/>
                <a:cs typeface="Arial"/>
              </a:rPr>
              <a:t>STUDENT DASHBOARD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279186" y="833349"/>
            <a:ext cx="656556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endParaRPr lang="en-US">
              <a:solidFill>
                <a:srgbClr val="376092"/>
              </a:solidFill>
              <a:cs typeface="Arial"/>
            </a:endParaRPr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CA38E054-7994-1726-9AE1-DA305E4141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291" r="-21"/>
          <a:stretch/>
        </p:blipFill>
        <p:spPr>
          <a:xfrm>
            <a:off x="316303" y="1315661"/>
            <a:ext cx="8383791" cy="4222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914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>
          <a:xfrm>
            <a:off x="315903" y="1201969"/>
            <a:ext cx="8377116" cy="492682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b="1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79186" y="191009"/>
            <a:ext cx="6565569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3600" b="1">
                <a:latin typeface="Times New Roman"/>
                <a:cs typeface="Arial"/>
              </a:rPr>
              <a:t>STUDENT DASHBOARD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279186" y="833349"/>
            <a:ext cx="656556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endParaRPr lang="en-US">
              <a:solidFill>
                <a:srgbClr val="376092"/>
              </a:solidFill>
              <a:cs typeface="Arial"/>
            </a:endParaRP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A0499921-B2FB-7CC5-8501-C37302E828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844" r="-127"/>
          <a:stretch/>
        </p:blipFill>
        <p:spPr>
          <a:xfrm>
            <a:off x="143774" y="869424"/>
            <a:ext cx="5974192" cy="2782781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EFAA8BBE-5F82-BA50-BA03-1906B90C1F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360" r="197" b="-322"/>
          <a:stretch/>
        </p:blipFill>
        <p:spPr>
          <a:xfrm>
            <a:off x="3464943" y="3002642"/>
            <a:ext cx="5323482" cy="301997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577343F-98CD-43AE-6DF7-68F578369CD1}"/>
              </a:ext>
            </a:extLst>
          </p:cNvPr>
          <p:cNvSpPr txBox="1"/>
          <p:nvPr/>
        </p:nvSpPr>
        <p:spPr>
          <a:xfrm>
            <a:off x="321260" y="4164228"/>
            <a:ext cx="3376075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>
                <a:latin typeface="Times New Roman"/>
                <a:cs typeface="Arial"/>
              </a:rPr>
              <a:t>Here, we can see that the student can edit his profile</a:t>
            </a:r>
            <a:r>
              <a:rPr lang="en-US">
                <a:latin typeface="Times New Roman"/>
                <a:cs typeface="Arial"/>
              </a:rPr>
              <a:t> 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37ECDC9-808A-BB20-9D3B-34FD17197847}"/>
              </a:ext>
            </a:extLst>
          </p:cNvPr>
          <p:cNvSpPr txBox="1"/>
          <p:nvPr/>
        </p:nvSpPr>
        <p:spPr>
          <a:xfrm>
            <a:off x="323614" y="4975309"/>
            <a:ext cx="3350296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>
                <a:latin typeface="Times New Roman"/>
                <a:cs typeface="Arial"/>
              </a:rPr>
              <a:t>Also, here the student can take the assessment.</a:t>
            </a:r>
          </a:p>
        </p:txBody>
      </p:sp>
    </p:spTree>
    <p:extLst>
      <p:ext uri="{BB962C8B-B14F-4D97-AF65-F5344CB8AC3E}">
        <p14:creationId xmlns:p14="http://schemas.microsoft.com/office/powerpoint/2010/main" val="136304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341838"/>
            <a:ext cx="8229600" cy="1143004"/>
          </a:xfrm>
        </p:spPr>
        <p:txBody>
          <a:bodyPr>
            <a:normAutofit/>
          </a:bodyPr>
          <a:lstStyle/>
          <a:p>
            <a:r>
              <a:rPr lang="en-US">
                <a:latin typeface="Times New Roman"/>
                <a:cs typeface="Times New Roman"/>
              </a:rPr>
              <a:t>Final Presentation  Demo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460459" y="3230087"/>
            <a:ext cx="8229600" cy="7322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800" b="0">
              <a:solidFill>
                <a:srgbClr val="13409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2213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>
          <a:xfrm>
            <a:off x="315903" y="1201969"/>
            <a:ext cx="8377116" cy="492682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b="1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79186" y="191009"/>
            <a:ext cx="6565569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3600" b="1">
                <a:latin typeface="Times New Roman"/>
                <a:cs typeface="Arial"/>
              </a:rPr>
              <a:t>STUDENT DASHBOARD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279186" y="833349"/>
            <a:ext cx="656556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endParaRPr lang="en-US">
              <a:solidFill>
                <a:srgbClr val="376092"/>
              </a:solidFill>
              <a:cs typeface="Arial"/>
            </a:endParaRPr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53333650-8904-F3E3-5A76-B4BC319E35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598"/>
          <a:stretch/>
        </p:blipFill>
        <p:spPr>
          <a:xfrm>
            <a:off x="86264" y="1254380"/>
            <a:ext cx="8827697" cy="346609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577343F-98CD-43AE-6DF7-68F578369CD1}"/>
              </a:ext>
            </a:extLst>
          </p:cNvPr>
          <p:cNvSpPr txBox="1"/>
          <p:nvPr/>
        </p:nvSpPr>
        <p:spPr>
          <a:xfrm>
            <a:off x="824467" y="4998115"/>
            <a:ext cx="7372981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800">
                <a:latin typeface="Times New Roman"/>
                <a:cs typeface="Arial"/>
              </a:rPr>
              <a:t>Here, you can hover on each bar and see the results similar to this.</a:t>
            </a:r>
          </a:p>
        </p:txBody>
      </p:sp>
    </p:spTree>
    <p:extLst>
      <p:ext uri="{BB962C8B-B14F-4D97-AF65-F5344CB8AC3E}">
        <p14:creationId xmlns:p14="http://schemas.microsoft.com/office/powerpoint/2010/main" val="2525989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341838"/>
            <a:ext cx="8229600" cy="1143004"/>
          </a:xfrm>
        </p:spPr>
        <p:txBody>
          <a:bodyPr>
            <a:normAutofit/>
          </a:bodyPr>
          <a:lstStyle/>
          <a:p>
            <a:r>
              <a:rPr lang="en-US">
                <a:latin typeface="Times New Roman"/>
                <a:cs typeface="Times New Roman"/>
              </a:rPr>
              <a:t>ADMIN DASHBOARD</a:t>
            </a:r>
            <a:endParaRPr lang="en-US" b="0">
              <a:latin typeface="Times New Roman"/>
              <a:cs typeface="Times New Roman"/>
            </a:endParaRP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460459" y="3230087"/>
            <a:ext cx="8229600" cy="7322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800" b="0">
              <a:solidFill>
                <a:srgbClr val="13409F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8C6485-44B0-8D4B-AF40-1C1859F0842A}"/>
              </a:ext>
            </a:extLst>
          </p:cNvPr>
          <p:cNvSpPr txBox="1"/>
          <p:nvPr/>
        </p:nvSpPr>
        <p:spPr>
          <a:xfrm>
            <a:off x="1289215" y="3777652"/>
            <a:ext cx="656556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endParaRPr lang="en-US">
              <a:solidFill>
                <a:srgbClr val="376092"/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58003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279186" y="191009"/>
            <a:ext cx="6565569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3600" b="1">
                <a:latin typeface="Times New Roman"/>
                <a:cs typeface="Arial"/>
              </a:rPr>
              <a:t>ADMIN DASHBOARD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279186" y="833349"/>
            <a:ext cx="656556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endParaRPr lang="en-US">
              <a:solidFill>
                <a:srgbClr val="376092"/>
              </a:solidFill>
            </a:endParaRPr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72F96327-4776-BA3E-18DD-E64FC60B58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508"/>
          <a:stretch/>
        </p:blipFill>
        <p:spPr>
          <a:xfrm>
            <a:off x="388190" y="1299343"/>
            <a:ext cx="8353243" cy="3798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723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279186" y="191009"/>
            <a:ext cx="6565569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3600" b="1">
                <a:latin typeface="Times New Roman"/>
                <a:cs typeface="Arial"/>
              </a:rPr>
              <a:t>ADMIN DASHBOARD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279186" y="833349"/>
            <a:ext cx="656556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endParaRPr lang="en-US">
              <a:solidFill>
                <a:srgbClr val="376092"/>
              </a:solidFill>
            </a:endParaRP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BB0F0F66-CF6C-2033-AAD1-6ABF91DD6E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644" b="378"/>
          <a:stretch/>
        </p:blipFill>
        <p:spPr>
          <a:xfrm>
            <a:off x="86264" y="733661"/>
            <a:ext cx="5348377" cy="3231555"/>
          </a:xfrm>
          <a:prstGeom prst="rect">
            <a:avLst/>
          </a:prstGeom>
        </p:spPr>
      </p:pic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FA69A959-2E61-53AC-38E3-EF897D3F5A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727" b="364"/>
          <a:stretch/>
        </p:blipFill>
        <p:spPr>
          <a:xfrm>
            <a:off x="4370717" y="2680319"/>
            <a:ext cx="4773287" cy="335498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87CC98E-5830-7A94-E945-54D3455C1053}"/>
              </a:ext>
            </a:extLst>
          </p:cNvPr>
          <p:cNvSpPr txBox="1"/>
          <p:nvPr/>
        </p:nvSpPr>
        <p:spPr>
          <a:xfrm>
            <a:off x="5277108" y="1132812"/>
            <a:ext cx="3870772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>
                <a:latin typeface="Times New Roman"/>
                <a:cs typeface="Arial"/>
              </a:rPr>
              <a:t>Here, as you can see the Admin will be able to add a student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95458E-6942-A107-EC53-DA8DDB2800FB}"/>
              </a:ext>
            </a:extLst>
          </p:cNvPr>
          <p:cNvSpPr txBox="1"/>
          <p:nvPr/>
        </p:nvSpPr>
        <p:spPr>
          <a:xfrm>
            <a:off x="295926" y="4728122"/>
            <a:ext cx="3842723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>
                <a:latin typeface="Times New Roman"/>
                <a:cs typeface="Arial"/>
              </a:rPr>
              <a:t>Similarly, he can also be able to edit any particular student's details</a:t>
            </a:r>
          </a:p>
        </p:txBody>
      </p:sp>
    </p:spTree>
    <p:extLst>
      <p:ext uri="{BB962C8B-B14F-4D97-AF65-F5344CB8AC3E}">
        <p14:creationId xmlns:p14="http://schemas.microsoft.com/office/powerpoint/2010/main" val="1361837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279186" y="191009"/>
            <a:ext cx="6565569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3600" b="1">
                <a:latin typeface="Times New Roman"/>
                <a:cs typeface="Arial"/>
              </a:rPr>
              <a:t>ADMIN DASHBOARD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279186" y="833349"/>
            <a:ext cx="656556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endParaRPr lang="en-US">
              <a:solidFill>
                <a:srgbClr val="376092"/>
              </a:solidFill>
            </a:endParaRP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0B08F27A-A613-2BCA-08DD-C4688B9B72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861" b="-422"/>
          <a:stretch/>
        </p:blipFill>
        <p:spPr>
          <a:xfrm>
            <a:off x="53364" y="1387570"/>
            <a:ext cx="3015277" cy="2279951"/>
          </a:xfrm>
          <a:prstGeom prst="rect">
            <a:avLst/>
          </a:prstGeom>
        </p:spPr>
      </p:pic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6E77EADF-E444-E08F-7BE4-992A7AD85DF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689" b="504"/>
          <a:stretch/>
        </p:blipFill>
        <p:spPr>
          <a:xfrm>
            <a:off x="3225645" y="1389466"/>
            <a:ext cx="2832958" cy="2278590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F3FBDA1A-18CA-8C12-4119-F61DE9573E0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661"/>
          <a:stretch/>
        </p:blipFill>
        <p:spPr>
          <a:xfrm>
            <a:off x="6198846" y="1443306"/>
            <a:ext cx="2832958" cy="227951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D4E3E5E-7807-4195-EE61-7ED07B633C5B}"/>
              </a:ext>
            </a:extLst>
          </p:cNvPr>
          <p:cNvSpPr txBox="1"/>
          <p:nvPr/>
        </p:nvSpPr>
        <p:spPr>
          <a:xfrm>
            <a:off x="168294" y="4459802"/>
            <a:ext cx="8821435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>
                <a:latin typeface="Times New Roman"/>
                <a:cs typeface="Arial"/>
              </a:rPr>
              <a:t>Similarly, the admin can edit the student details add a course and edit that course </a:t>
            </a:r>
          </a:p>
        </p:txBody>
      </p:sp>
    </p:spTree>
    <p:extLst>
      <p:ext uri="{BB962C8B-B14F-4D97-AF65-F5344CB8AC3E}">
        <p14:creationId xmlns:p14="http://schemas.microsoft.com/office/powerpoint/2010/main" val="2417018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279186" y="191009"/>
            <a:ext cx="6565569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3600" b="1">
                <a:latin typeface="Times New Roman"/>
                <a:cs typeface="Arial"/>
              </a:rPr>
              <a:t>ADMIN DASHBOARD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279186" y="833349"/>
            <a:ext cx="656556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endParaRPr lang="en-US">
              <a:solidFill>
                <a:srgbClr val="376092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7CC98E-5830-7A94-E945-54D3455C1053}"/>
              </a:ext>
            </a:extLst>
          </p:cNvPr>
          <p:cNvSpPr txBox="1"/>
          <p:nvPr/>
        </p:nvSpPr>
        <p:spPr>
          <a:xfrm>
            <a:off x="-3881" y="850116"/>
            <a:ext cx="3870772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>
                <a:latin typeface="Times New Roman"/>
                <a:cs typeface="Arial"/>
              </a:rPr>
              <a:t>Here, as you can see the Admin will be able to add a QA officer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95458E-6942-A107-EC53-DA8DDB2800FB}"/>
              </a:ext>
            </a:extLst>
          </p:cNvPr>
          <p:cNvSpPr txBox="1"/>
          <p:nvPr/>
        </p:nvSpPr>
        <p:spPr>
          <a:xfrm>
            <a:off x="26991" y="1558928"/>
            <a:ext cx="3842723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>
                <a:latin typeface="Times New Roman"/>
                <a:cs typeface="Arial"/>
              </a:rPr>
              <a:t>Since we did not add any QAs it shows no one available for editing</a:t>
            </a:r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2599DFA4-B249-058F-EC11-425B1337B4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714" b="415"/>
          <a:stretch/>
        </p:blipFill>
        <p:spPr>
          <a:xfrm>
            <a:off x="1934681" y="2266708"/>
            <a:ext cx="7188678" cy="3766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208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341838"/>
            <a:ext cx="8229600" cy="1143004"/>
          </a:xfrm>
        </p:spPr>
        <p:txBody>
          <a:bodyPr>
            <a:normAutofit fontScale="90000"/>
          </a:bodyPr>
          <a:lstStyle/>
          <a:p>
            <a:pPr>
              <a:spcBef>
                <a:spcPts val="0"/>
              </a:spcBef>
            </a:pPr>
            <a:br>
              <a:rPr lang="en-US" sz="3600">
                <a:latin typeface="Times New Roman"/>
                <a:cs typeface="Arial"/>
              </a:rPr>
            </a:br>
            <a:r>
              <a:rPr lang="en-US" sz="3600">
                <a:latin typeface="Times New Roman"/>
                <a:cs typeface="Arial"/>
              </a:rPr>
              <a:t>QUALITY ASSURANCE OFFICER</a:t>
            </a:r>
            <a:endParaRPr lang="en-US" sz="3600" b="0">
              <a:latin typeface="Times New Roman"/>
              <a:cs typeface="Arial"/>
            </a:endParaRPr>
          </a:p>
          <a:p>
            <a:pPr>
              <a:spcBef>
                <a:spcPts val="0"/>
              </a:spcBef>
            </a:pPr>
            <a:r>
              <a:rPr lang="en-US" sz="3600">
                <a:latin typeface="Times New Roman"/>
                <a:cs typeface="Arial"/>
              </a:rPr>
              <a:t>       DASHBOARD</a:t>
            </a:r>
            <a:endParaRPr lang="en-US" sz="3600" b="0">
              <a:latin typeface="Times New Roman"/>
              <a:cs typeface="Arial"/>
            </a:endParaRPr>
          </a:p>
          <a:p>
            <a:endParaRPr lang="en-US">
              <a:latin typeface="Times New Roman"/>
              <a:cs typeface="Times New Roman"/>
            </a:endParaRP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460459" y="3230087"/>
            <a:ext cx="8229600" cy="7322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800" b="0">
              <a:solidFill>
                <a:srgbClr val="13409F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8C6485-44B0-8D4B-AF40-1C1859F0842A}"/>
              </a:ext>
            </a:extLst>
          </p:cNvPr>
          <p:cNvSpPr txBox="1"/>
          <p:nvPr/>
        </p:nvSpPr>
        <p:spPr>
          <a:xfrm>
            <a:off x="1289215" y="3777652"/>
            <a:ext cx="656556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endParaRPr lang="en-US">
              <a:solidFill>
                <a:srgbClr val="376092"/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67443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02352" y="233083"/>
            <a:ext cx="7687532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3600" b="1">
                <a:latin typeface="Times New Roman"/>
                <a:cs typeface="Times New Roman"/>
              </a:rPr>
              <a:t>QUALITY ASSURANCE OFFICER</a:t>
            </a:r>
            <a:endParaRPr lang="en-US">
              <a:latin typeface="Times New Roman"/>
              <a:cs typeface="Times New Roman"/>
            </a:endParaRPr>
          </a:p>
          <a:p>
            <a:pPr algn="ctr"/>
            <a:r>
              <a:rPr lang="en-US" sz="3600" b="1">
                <a:latin typeface="Times New Roman"/>
                <a:cs typeface="Times New Roman"/>
              </a:rPr>
              <a:t>       DASHBOARD</a:t>
            </a:r>
            <a:endParaRPr lang="en-US">
              <a:latin typeface="Times New Roman"/>
              <a:cs typeface="Times New Roman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279186" y="833349"/>
            <a:ext cx="656556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endParaRPr lang="en-US">
              <a:solidFill>
                <a:srgbClr val="376092"/>
              </a:solidFill>
              <a:latin typeface="Times New Roman"/>
              <a:cs typeface="Times New Roman"/>
            </a:endParaRP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1B340ACE-A278-A701-5924-5CDD0A83B4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051"/>
          <a:stretch/>
        </p:blipFill>
        <p:spPr>
          <a:xfrm>
            <a:off x="318946" y="1811794"/>
            <a:ext cx="8498870" cy="3788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886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F2D6E85-57A6-756E-0268-74EEFCA217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65859" y="148192"/>
            <a:ext cx="6565569" cy="1185494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sz="2800" b="1">
                <a:cs typeface="Arial"/>
              </a:rPr>
              <a:t>Reports</a:t>
            </a:r>
          </a:p>
        </p:txBody>
      </p:sp>
      <p:pic>
        <p:nvPicPr>
          <p:cNvPr id="4" name="Picture 3" descr="A graph with blue and white bars&#10;&#10;Description automatically generated">
            <a:extLst>
              <a:ext uri="{FF2B5EF4-FFF2-40B4-BE49-F238E27FC236}">
                <a16:creationId xmlns:a16="http://schemas.microsoft.com/office/drawing/2014/main" id="{62610A35-CF01-0E94-8EA6-E1719CD3C6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059" y="1080463"/>
            <a:ext cx="3674934" cy="255191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5700CEC-C375-4716-4387-EF6208A649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0514" y="1077701"/>
            <a:ext cx="3555759" cy="2492435"/>
          </a:xfrm>
          <a:prstGeom prst="rect">
            <a:avLst/>
          </a:prstGeom>
        </p:spPr>
      </p:pic>
      <p:pic>
        <p:nvPicPr>
          <p:cNvPr id="8" name="Picture 7" descr="A graph of a bar chart&#10;&#10;Description automatically generated">
            <a:extLst>
              <a:ext uri="{FF2B5EF4-FFF2-40B4-BE49-F238E27FC236}">
                <a16:creationId xmlns:a16="http://schemas.microsoft.com/office/drawing/2014/main" id="{15640A6E-9648-531A-B953-B86F063A7A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059" y="3716363"/>
            <a:ext cx="3674934" cy="2328820"/>
          </a:xfrm>
          <a:prstGeom prst="rect">
            <a:avLst/>
          </a:prstGeom>
        </p:spPr>
      </p:pic>
      <p:pic>
        <p:nvPicPr>
          <p:cNvPr id="10" name="Picture 9" descr="A graph of a bar chart&#10;&#10;Description automatically generated">
            <a:extLst>
              <a:ext uri="{FF2B5EF4-FFF2-40B4-BE49-F238E27FC236}">
                <a16:creationId xmlns:a16="http://schemas.microsoft.com/office/drawing/2014/main" id="{9BC28381-1BBB-BD58-118B-AA4852CA9F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7178" y="3718089"/>
            <a:ext cx="3609929" cy="2325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9608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93C0E18B-288C-6D66-D251-EF3622F909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4" t="-966" r="306" b="543"/>
          <a:stretch/>
        </p:blipFill>
        <p:spPr>
          <a:xfrm>
            <a:off x="1049646" y="704077"/>
            <a:ext cx="7047043" cy="4499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0205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9BB556-0095-F05D-B242-587B0307F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671" y="68869"/>
            <a:ext cx="8229600" cy="1143004"/>
          </a:xfrm>
        </p:spPr>
        <p:txBody>
          <a:bodyPr/>
          <a:lstStyle/>
          <a:p>
            <a:r>
              <a:rPr lang="en-IN">
                <a:latin typeface="Times New Roman"/>
                <a:cs typeface="Arial"/>
              </a:rPr>
              <a:t>TECHNOLOGIES USED</a:t>
            </a:r>
          </a:p>
        </p:txBody>
      </p:sp>
      <p:pic>
        <p:nvPicPr>
          <p:cNvPr id="4" name="Picture 3" descr="A group of logos on a black background&#10;&#10;Description automatically generated">
            <a:extLst>
              <a:ext uri="{FF2B5EF4-FFF2-40B4-BE49-F238E27FC236}">
                <a16:creationId xmlns:a16="http://schemas.microsoft.com/office/drawing/2014/main" id="{3C49CBFB-E374-BD31-9C03-7CBCC568BF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261" y="996882"/>
            <a:ext cx="8396078" cy="4873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4531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341838"/>
            <a:ext cx="8229600" cy="1143004"/>
          </a:xfrm>
        </p:spPr>
        <p:txBody>
          <a:bodyPr>
            <a:normAutofit fontScale="90000"/>
          </a:bodyPr>
          <a:lstStyle/>
          <a:p>
            <a:r>
              <a:rPr lang="en-US">
                <a:latin typeface="Times New Roman"/>
                <a:cs typeface="Times New Roman"/>
              </a:rPr>
              <a:t>PROGRAM COORDINATOR DASHBOARD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460459" y="3230087"/>
            <a:ext cx="8229600" cy="7322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800" b="0">
              <a:solidFill>
                <a:srgbClr val="13409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5640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56963DA3-FB50-B57F-AEB9-4EC4FDBDC1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7" y="871514"/>
            <a:ext cx="9135907" cy="5165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633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>
          <a:xfrm>
            <a:off x="235671" y="1233267"/>
            <a:ext cx="8377977" cy="4960774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b="0" i="0" dirty="0">
              <a:effectLst/>
              <a:latin typeface="Times New Roman"/>
              <a:cs typeface="Times New Roman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Times New Roman"/>
                <a:cs typeface="Arial"/>
              </a:rPr>
              <a:t>Program Coordinators coordinates with</a:t>
            </a:r>
            <a:br>
              <a:rPr lang="en-US" dirty="0">
                <a:latin typeface="Times New Roman"/>
              </a:rPr>
            </a:br>
            <a:r>
              <a:rPr lang="en-US" b="0" i="0" dirty="0">
                <a:effectLst/>
                <a:latin typeface="Times New Roman"/>
                <a:cs typeface="Arial"/>
              </a:rPr>
              <a:t>instructors, administrators and others.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Times New Roman"/>
                <a:cs typeface="Arial"/>
              </a:rPr>
              <a:t>The webpage allows Program Coordinators</a:t>
            </a:r>
            <a:br>
              <a:rPr lang="en-US" dirty="0">
                <a:latin typeface="Times New Roman"/>
              </a:rPr>
            </a:br>
            <a:r>
              <a:rPr lang="en-US" b="0" i="0" dirty="0">
                <a:effectLst/>
                <a:latin typeface="Times New Roman"/>
                <a:cs typeface="Arial"/>
              </a:rPr>
              <a:t>to monitor student performance data</a:t>
            </a:r>
            <a:br>
              <a:rPr lang="en-US" dirty="0">
                <a:latin typeface="Times New Roman"/>
              </a:rPr>
            </a:br>
            <a:r>
              <a:rPr lang="en-US" b="0" i="0" dirty="0">
                <a:effectLst/>
                <a:latin typeface="Times New Roman"/>
                <a:cs typeface="Arial"/>
              </a:rPr>
              <a:t>implementation.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Times New Roman"/>
                <a:cs typeface="Arial"/>
              </a:rPr>
              <a:t> </a:t>
            </a:r>
            <a:r>
              <a:rPr lang="en-US" b="0" i="0" dirty="0">
                <a:effectLst/>
                <a:latin typeface="Times New Roman"/>
                <a:cs typeface="Arial"/>
              </a:rPr>
              <a:t>Program Coordinators provide guidance or</a:t>
            </a:r>
            <a:br>
              <a:rPr lang="en-US" dirty="0">
                <a:latin typeface="Times New Roman"/>
              </a:rPr>
            </a:br>
            <a:r>
              <a:rPr lang="en-US" b="0" i="0" dirty="0">
                <a:effectLst/>
                <a:latin typeface="Times New Roman"/>
                <a:cs typeface="Arial"/>
              </a:rPr>
              <a:t>support to instructors and students based on</a:t>
            </a:r>
            <a:br>
              <a:rPr lang="en-US" dirty="0">
                <a:latin typeface="Times New Roman"/>
              </a:rPr>
            </a:br>
            <a:r>
              <a:rPr lang="en-US" b="0" i="0" dirty="0">
                <a:effectLst/>
                <a:latin typeface="Times New Roman"/>
                <a:cs typeface="Arial"/>
              </a:rPr>
              <a:t>performance data.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Times New Roman"/>
                <a:cs typeface="Arial"/>
              </a:rPr>
              <a:t> </a:t>
            </a:r>
            <a:r>
              <a:rPr lang="en-US" b="0" i="0" dirty="0">
                <a:effectLst/>
                <a:latin typeface="Times New Roman"/>
                <a:cs typeface="Arial"/>
              </a:rPr>
              <a:t>Program Coordinators serve as a point of</a:t>
            </a:r>
            <a:br>
              <a:rPr lang="en-US" dirty="0">
                <a:latin typeface="Times New Roman"/>
              </a:rPr>
            </a:br>
            <a:r>
              <a:rPr lang="en-US" b="0" i="0" dirty="0">
                <a:effectLst/>
                <a:latin typeface="Times New Roman"/>
                <a:cs typeface="Arial"/>
              </a:rPr>
              <a:t>contact for students, addressing their concerns</a:t>
            </a:r>
            <a:br>
              <a:rPr lang="en-US" dirty="0">
                <a:latin typeface="Times New Roman"/>
              </a:rPr>
            </a:br>
            <a:r>
              <a:rPr lang="en-US" b="0" i="0" dirty="0">
                <a:effectLst/>
                <a:latin typeface="Times New Roman"/>
                <a:cs typeface="Arial"/>
              </a:rPr>
              <a:t>or inquiries related to the program.</a:t>
            </a:r>
            <a:br>
              <a:rPr lang="en-US" dirty="0">
                <a:latin typeface="Times New Roman"/>
              </a:rPr>
            </a:b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  <a:latin typeface="Times New Roman"/>
              <a:cs typeface="Times New Roman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79186" y="191009"/>
            <a:ext cx="6565569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3600" b="1">
                <a:latin typeface="Times New Roman"/>
                <a:cs typeface="Times New Roman"/>
              </a:rPr>
              <a:t>Program Coordinator Dashboard</a:t>
            </a:r>
          </a:p>
        </p:txBody>
      </p:sp>
    </p:spTree>
    <p:extLst>
      <p:ext uri="{BB962C8B-B14F-4D97-AF65-F5344CB8AC3E}">
        <p14:creationId xmlns:p14="http://schemas.microsoft.com/office/powerpoint/2010/main" val="3877168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E0B9423E-BEB4-C326-59DA-D732A98EAD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81" y="627743"/>
            <a:ext cx="4078385" cy="5531709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65F5FEC4-ACA5-8C29-ABA1-14902FC687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7427" y="624279"/>
            <a:ext cx="4078386" cy="553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371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341838"/>
            <a:ext cx="8229600" cy="1143004"/>
          </a:xfrm>
        </p:spPr>
        <p:txBody>
          <a:bodyPr>
            <a:normAutofit fontScale="90000"/>
          </a:bodyPr>
          <a:lstStyle/>
          <a:p>
            <a:br>
              <a:rPr lang="en-US">
                <a:latin typeface="Times New Roman"/>
                <a:cs typeface="Arial"/>
              </a:rPr>
            </a:br>
            <a:r>
              <a:rPr lang="en-US">
                <a:latin typeface="Times New Roman"/>
                <a:cs typeface="Times New Roman"/>
              </a:rPr>
              <a:t>Instructor Dashboard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460459" y="3230087"/>
            <a:ext cx="8229600" cy="7322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800" b="0">
              <a:solidFill>
                <a:srgbClr val="13409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609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7B4BFA93-35A9-D78C-B6D1-93790DDE62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8" y="1035187"/>
            <a:ext cx="9135907" cy="4565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174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DD5B483-2C85-DD3D-284E-562F5DB91C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/>
        </p:nvCxnSpPr>
        <p:spPr>
          <a:xfrm>
            <a:off x="312420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34E0939F-E331-1449-E94C-F7E4339A68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3007" y="2374673"/>
            <a:ext cx="2653008" cy="2102507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F3669B8-DC10-82EC-AF44-70E021B973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/>
        </p:nvCxnSpPr>
        <p:spPr>
          <a:xfrm>
            <a:off x="599694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05D598F7-6544-35E6-FF7E-AE6C79038B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1752" y="2209225"/>
            <a:ext cx="2637840" cy="2433406"/>
          </a:xfrm>
          <a:prstGeom prst="rect">
            <a:avLst/>
          </a:prstGeom>
        </p:spPr>
      </p:pic>
      <p:sp>
        <p:nvSpPr>
          <p:cNvPr id="10" name="TextBox 5">
            <a:extLst>
              <a:ext uri="{FF2B5EF4-FFF2-40B4-BE49-F238E27FC236}">
                <a16:creationId xmlns:a16="http://schemas.microsoft.com/office/drawing/2014/main" id="{6838760C-3184-142D-0FB5-A61B8C300528}"/>
              </a:ext>
            </a:extLst>
          </p:cNvPr>
          <p:cNvSpPr txBox="1"/>
          <p:nvPr/>
        </p:nvSpPr>
        <p:spPr>
          <a:xfrm>
            <a:off x="369198" y="5355915"/>
            <a:ext cx="2743200" cy="36576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Times New Roman"/>
                <a:cs typeface="Arial"/>
              </a:rPr>
              <a:t>Instructor can edit profile</a:t>
            </a:r>
            <a:endParaRPr lang="en-US">
              <a:latin typeface="Times New Roman"/>
              <a:cs typeface="Times New Roman"/>
            </a:endParaRPr>
          </a:p>
        </p:txBody>
      </p:sp>
      <p:sp>
        <p:nvSpPr>
          <p:cNvPr id="11" name="TextBox 6">
            <a:extLst>
              <a:ext uri="{FF2B5EF4-FFF2-40B4-BE49-F238E27FC236}">
                <a16:creationId xmlns:a16="http://schemas.microsoft.com/office/drawing/2014/main" id="{F1D2E022-8BA2-D20B-3D61-6400E9B924AE}"/>
              </a:ext>
            </a:extLst>
          </p:cNvPr>
          <p:cNvSpPr txBox="1"/>
          <p:nvPr/>
        </p:nvSpPr>
        <p:spPr>
          <a:xfrm>
            <a:off x="3257044" y="5350858"/>
            <a:ext cx="2743200" cy="646331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Times New Roman"/>
                <a:cs typeface="Arial"/>
              </a:rPr>
              <a:t>Grade Students and give feedback</a:t>
            </a:r>
            <a:endParaRPr lang="en-US">
              <a:latin typeface="Times New Roman"/>
              <a:cs typeface="Times New Roman"/>
            </a:endParaRPr>
          </a:p>
        </p:txBody>
      </p:sp>
      <p:sp>
        <p:nvSpPr>
          <p:cNvPr id="12" name="TextBox 7">
            <a:extLst>
              <a:ext uri="{FF2B5EF4-FFF2-40B4-BE49-F238E27FC236}">
                <a16:creationId xmlns:a16="http://schemas.microsoft.com/office/drawing/2014/main" id="{486C869D-0725-4CF6-1D9F-B5EF6B02D1DC}"/>
              </a:ext>
            </a:extLst>
          </p:cNvPr>
          <p:cNvSpPr txBox="1"/>
          <p:nvPr/>
        </p:nvSpPr>
        <p:spPr>
          <a:xfrm>
            <a:off x="6316845" y="5360973"/>
            <a:ext cx="2743200" cy="36576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Times New Roman"/>
                <a:cs typeface="Arial"/>
              </a:rPr>
              <a:t>Add and edit courses</a:t>
            </a:r>
            <a:endParaRPr lang="en-US">
              <a:latin typeface="Times New Roman"/>
              <a:cs typeface="Times New Roman"/>
            </a:endParaRPr>
          </a:p>
        </p:txBody>
      </p:sp>
      <p:sp>
        <p:nvSpPr>
          <p:cNvPr id="13" name="TextBox 8">
            <a:extLst>
              <a:ext uri="{FF2B5EF4-FFF2-40B4-BE49-F238E27FC236}">
                <a16:creationId xmlns:a16="http://schemas.microsoft.com/office/drawing/2014/main" id="{BA68F084-509B-78D6-982F-C5807ABDD6AF}"/>
              </a:ext>
            </a:extLst>
          </p:cNvPr>
          <p:cNvSpPr txBox="1"/>
          <p:nvPr/>
        </p:nvSpPr>
        <p:spPr>
          <a:xfrm>
            <a:off x="2124159" y="551270"/>
            <a:ext cx="5146571" cy="58477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>
                <a:latin typeface="Times New Roman"/>
                <a:cs typeface="Arial"/>
              </a:rPr>
              <a:t>Instructor Operations</a:t>
            </a:r>
          </a:p>
        </p:txBody>
      </p:sp>
      <p:pic>
        <p:nvPicPr>
          <p:cNvPr id="14" name="Picture 13" descr="A screenshot of a cell phone&#10;&#10;Description automatically generated">
            <a:extLst>
              <a:ext uri="{FF2B5EF4-FFF2-40B4-BE49-F238E27FC236}">
                <a16:creationId xmlns:a16="http://schemas.microsoft.com/office/drawing/2014/main" id="{90F171D8-E9EB-7A36-9386-53BA5F57A6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547" y="1933575"/>
            <a:ext cx="2647950" cy="299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716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>
          <a:xfrm>
            <a:off x="914400" y="1131217"/>
            <a:ext cx="6930355" cy="4666898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b="0" i="0">
                <a:solidFill>
                  <a:srgbClr val="000000"/>
                </a:solidFill>
                <a:effectLst/>
                <a:latin typeface="Times New Roman"/>
                <a:cs typeface="Times New Roman"/>
              </a:rPr>
              <a:t>Personal information </a:t>
            </a:r>
            <a:r>
              <a:rPr lang="en-US">
                <a:solidFill>
                  <a:srgbClr val="000000"/>
                </a:solidFill>
                <a:latin typeface="Times New Roman"/>
                <a:cs typeface="Times New Roman"/>
              </a:rPr>
              <a:t>column </a:t>
            </a:r>
            <a:r>
              <a:rPr lang="en-US" b="0" i="0">
                <a:solidFill>
                  <a:srgbClr val="000000"/>
                </a:solidFill>
                <a:effectLst/>
                <a:latin typeface="Times New Roman"/>
                <a:cs typeface="Times New Roman"/>
              </a:rPr>
              <a:t>of Instructor</a:t>
            </a:r>
            <a:endParaRPr lang="en-US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b="0" i="0">
                <a:solidFill>
                  <a:srgbClr val="000000"/>
                </a:solidFill>
                <a:effectLst/>
                <a:latin typeface="Times New Roman"/>
                <a:cs typeface="Times New Roman"/>
              </a:rPr>
              <a:t>Progress tracking of students.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b="0" i="0">
                <a:solidFill>
                  <a:srgbClr val="000000"/>
                </a:solidFill>
                <a:effectLst/>
                <a:latin typeface="Times New Roman"/>
                <a:cs typeface="Times New Roman"/>
              </a:rPr>
              <a:t>Create exams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b="0" i="0">
                <a:solidFill>
                  <a:srgbClr val="000000"/>
                </a:solidFill>
                <a:effectLst/>
                <a:latin typeface="Times New Roman"/>
                <a:cs typeface="Times New Roman"/>
              </a:rPr>
              <a:t>Instructors can create and manage</a:t>
            </a:r>
            <a:br>
              <a:rPr lang="en-US" b="0" i="0">
                <a:effectLst/>
                <a:latin typeface="Times New Roman"/>
              </a:rPr>
            </a:br>
            <a:r>
              <a:rPr lang="en-US" b="0" i="0">
                <a:solidFill>
                  <a:srgbClr val="000000"/>
                </a:solidFill>
                <a:effectLst/>
                <a:latin typeface="Times New Roman"/>
                <a:cs typeface="Times New Roman"/>
              </a:rPr>
              <a:t>courses.</a:t>
            </a:r>
            <a:endParaRPr lang="en-US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000000"/>
                </a:solidFill>
                <a:latin typeface="Times New Roman"/>
                <a:cs typeface="Times New Roman"/>
              </a:rPr>
              <a:t>Grade students and give </a:t>
            </a:r>
            <a:r>
              <a:rPr lang="en-US" b="0" i="0">
                <a:solidFill>
                  <a:srgbClr val="000000"/>
                </a:solidFill>
                <a:effectLst/>
                <a:latin typeface="Times New Roman"/>
                <a:cs typeface="Times New Roman"/>
              </a:rPr>
              <a:t>Feedback to the students based on the</a:t>
            </a:r>
            <a:br>
              <a:rPr lang="en-US" b="0" i="0">
                <a:effectLst/>
                <a:latin typeface="Times New Roman"/>
              </a:rPr>
            </a:br>
            <a:r>
              <a:rPr lang="en-US" b="0" i="0">
                <a:solidFill>
                  <a:srgbClr val="000000"/>
                </a:solidFill>
                <a:effectLst/>
                <a:latin typeface="Times New Roman"/>
                <a:cs typeface="Times New Roman"/>
              </a:rPr>
              <a:t>assessments and exams.</a:t>
            </a:r>
            <a:endParaRPr lang="en-US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 algn="l"/>
            <a:br>
              <a:rPr lang="en-US" b="0" i="0">
                <a:effectLst/>
                <a:latin typeface="Lato" panose="020F0502020204030203" pitchFamily="34" charset="0"/>
              </a:rPr>
            </a:br>
            <a:br>
              <a:rPr lang="en-US" b="0" i="0">
                <a:effectLst/>
                <a:latin typeface="Lato" panose="020F0502020204030203" pitchFamily="34" charset="0"/>
              </a:rPr>
            </a:br>
            <a:br>
              <a:rPr lang="en-US"/>
            </a:br>
            <a:endParaRPr lang="en-US" b="1">
              <a:solidFill>
                <a:schemeClr val="tx1">
                  <a:lumMod val="75000"/>
                  <a:lumOff val="25000"/>
                </a:schemeClr>
              </a:solidFill>
              <a:latin typeface="Times New Roman"/>
              <a:cs typeface="Times New Roman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79186" y="191009"/>
            <a:ext cx="6565569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3600" b="1">
                <a:latin typeface="Times New Roman"/>
                <a:cs typeface="Times New Roman"/>
              </a:rPr>
              <a:t>Instructor</a:t>
            </a:r>
          </a:p>
        </p:txBody>
      </p:sp>
    </p:spTree>
    <p:extLst>
      <p:ext uri="{BB962C8B-B14F-4D97-AF65-F5344CB8AC3E}">
        <p14:creationId xmlns:p14="http://schemas.microsoft.com/office/powerpoint/2010/main" val="4290556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1">
            <a:extLst>
              <a:ext uri="{FF2B5EF4-FFF2-40B4-BE49-F238E27FC236}">
                <a16:creationId xmlns:a16="http://schemas.microsoft.com/office/drawing/2014/main" id="{D3E01626-15E3-96F6-C5C5-3B241079E164}"/>
              </a:ext>
            </a:extLst>
          </p:cNvPr>
          <p:cNvSpPr txBox="1"/>
          <p:nvPr/>
        </p:nvSpPr>
        <p:spPr>
          <a:xfrm>
            <a:off x="524785" y="353160"/>
            <a:ext cx="5318475" cy="8985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500" b="1">
                <a:latin typeface="Times New Roman"/>
                <a:ea typeface="+mj-ea"/>
                <a:cs typeface="Times New Roman"/>
              </a:rPr>
              <a:t>Instructor </a:t>
            </a:r>
            <a:endParaRPr lang="en-US" sz="3500" b="1">
              <a:latin typeface="Times New Roman"/>
              <a:ea typeface="+mj-ea"/>
              <a:cs typeface="Arial"/>
            </a:endParaRP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08FF9669-A0A2-3DB3-53BC-CC81C31825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116" r="-247" b="-306"/>
          <a:stretch/>
        </p:blipFill>
        <p:spPr>
          <a:xfrm>
            <a:off x="162555" y="1852935"/>
            <a:ext cx="4789014" cy="3845417"/>
          </a:xfrm>
          <a:prstGeom prst="rect">
            <a:avLst/>
          </a:prstGeom>
        </p:spPr>
      </p:pic>
      <p:pic>
        <p:nvPicPr>
          <p:cNvPr id="8" name="Picture 7" descr="A screenshot of a computer instruction&#10;&#10;Description automatically generated">
            <a:extLst>
              <a:ext uri="{FF2B5EF4-FFF2-40B4-BE49-F238E27FC236}">
                <a16:creationId xmlns:a16="http://schemas.microsoft.com/office/drawing/2014/main" id="{AA999C7B-6A27-E186-D517-88C58AFEB6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2209" y="73426"/>
            <a:ext cx="3934015" cy="6091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334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>
          <a:xfrm>
            <a:off x="272771" y="1470171"/>
            <a:ext cx="8492134" cy="432794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>
                <a:latin typeface="Times New Roman"/>
                <a:cs typeface="Times New Roman"/>
              </a:rPr>
              <a:t>When it comes to cloud deployment, in early phases we struggled a bit to deploy but later we were able to deploy successfully.</a:t>
            </a:r>
            <a:endParaRPr lang="en-US" sz="2800">
              <a:latin typeface="Times New Roman"/>
              <a:cs typeface="Arial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>
              <a:latin typeface="Times New Roman"/>
              <a:cs typeface="Times New Roman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>
                <a:latin typeface="Times New Roman"/>
                <a:cs typeface="Arial"/>
              </a:rPr>
              <a:t>Since Laravel is new concept for us, it took some good amount of time to learn it but eventually we were able to do it.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>
              <a:solidFill>
                <a:schemeClr val="tx1">
                  <a:lumMod val="75000"/>
                  <a:lumOff val="25000"/>
                </a:schemeClr>
              </a:solidFill>
              <a:latin typeface="Times New Roman"/>
              <a:cs typeface="Arial"/>
            </a:endParaRPr>
          </a:p>
          <a:p>
            <a:r>
              <a:rPr lang="en-US" b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/>
                <a:cs typeface="Arial"/>
              </a:rPr>
              <a:t>  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b="1">
              <a:solidFill>
                <a:schemeClr val="tx1">
                  <a:lumMod val="75000"/>
                  <a:lumOff val="25000"/>
                </a:schemeClr>
              </a:solidFill>
              <a:latin typeface="Times New Roman"/>
              <a:cs typeface="Times New Roman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b="1">
              <a:solidFill>
                <a:schemeClr val="tx1">
                  <a:lumMod val="75000"/>
                  <a:lumOff val="25000"/>
                </a:schemeClr>
              </a:solidFill>
              <a:latin typeface="Times New Roman"/>
              <a:cs typeface="Arial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b="1">
              <a:solidFill>
                <a:schemeClr val="tx1">
                  <a:lumMod val="75000"/>
                  <a:lumOff val="25000"/>
                </a:schemeClr>
              </a:solidFill>
              <a:latin typeface="Times New Roman"/>
              <a:cs typeface="Times New Roman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89721" y="612391"/>
            <a:ext cx="6565569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3600" b="1">
                <a:latin typeface="Times New Roman"/>
                <a:cs typeface="Times New Roman"/>
              </a:rPr>
              <a:t>CHALLENGES FACED</a:t>
            </a:r>
            <a:endParaRPr lang="en-US">
              <a:latin typeface="Times New Roman"/>
              <a:cs typeface="Times New Roman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279186" y="833349"/>
            <a:ext cx="656556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endParaRPr lang="en-US">
              <a:solidFill>
                <a:srgbClr val="376092"/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53169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279186" y="191009"/>
            <a:ext cx="6565569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3600" b="1">
                <a:latin typeface="Times New Roman"/>
                <a:cs typeface="Arial"/>
              </a:rPr>
              <a:t>ER Diagram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279186" y="833349"/>
            <a:ext cx="656556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endParaRPr lang="en-US">
              <a:solidFill>
                <a:srgbClr val="376092"/>
              </a:solidFill>
              <a:cs typeface="Arial"/>
            </a:endParaRPr>
          </a:p>
        </p:txBody>
      </p:sp>
      <p:pic>
        <p:nvPicPr>
          <p:cNvPr id="6" name="Picture 5" descr="A diagram of a company&#10;&#10;Description automatically generated">
            <a:extLst>
              <a:ext uri="{FF2B5EF4-FFF2-40B4-BE49-F238E27FC236}">
                <a16:creationId xmlns:a16="http://schemas.microsoft.com/office/drawing/2014/main" id="{EF532547-7590-F6A0-7BA9-5565671949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8509" y="836458"/>
            <a:ext cx="7193196" cy="5394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236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C009B2C-5225-5B34-5252-C2713138D3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96414" y="1719342"/>
            <a:ext cx="7820210" cy="4143007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342900" indent="-342900" algn="just">
              <a:buAutoNum type="arabicPeriod"/>
            </a:pPr>
            <a:r>
              <a:rPr lang="en-US" sz="1500">
                <a:latin typeface="Times New Roman"/>
                <a:ea typeface="+mn-lt"/>
                <a:cs typeface="+mn-lt"/>
              </a:rPr>
              <a:t>This is one project which demonstrates our  knowledge of HTML and CSS for structuring and styling web content. </a:t>
            </a:r>
            <a:endParaRPr lang="en-US" sz="1500">
              <a:latin typeface="Times New Roman"/>
              <a:cs typeface="Times New Roman"/>
            </a:endParaRPr>
          </a:p>
          <a:p>
            <a:pPr marL="342900" indent="-342900" algn="just">
              <a:buAutoNum type="arabicPeriod"/>
            </a:pPr>
            <a:r>
              <a:rPr lang="en-US" sz="1500">
                <a:latin typeface="Times New Roman"/>
                <a:ea typeface="+mn-lt"/>
                <a:cs typeface="+mn-lt"/>
              </a:rPr>
              <a:t>It also showcases our proficiency in front-end development by using React for building dynamic user interfaces.</a:t>
            </a:r>
            <a:endParaRPr lang="en-US" sz="1500">
              <a:latin typeface="Times New Roman"/>
              <a:cs typeface="Times New Roman"/>
            </a:endParaRPr>
          </a:p>
          <a:p>
            <a:pPr marL="342900" indent="-342900" algn="just">
              <a:buAutoNum type="arabicPeriod"/>
            </a:pPr>
            <a:r>
              <a:rPr lang="en-US" sz="1500">
                <a:latin typeface="Times New Roman"/>
                <a:ea typeface="+mn-lt"/>
                <a:cs typeface="+mn-lt"/>
              </a:rPr>
              <a:t>Highlights our ability to work on both the front-end and back-end by using technologies like   Node.js for server-side scripting and Laravel for server-side application development.</a:t>
            </a:r>
            <a:endParaRPr lang="en-US" sz="1500">
              <a:latin typeface="Times New Roman"/>
              <a:cs typeface="Times New Roman"/>
            </a:endParaRPr>
          </a:p>
          <a:p>
            <a:pPr marL="342900" indent="-342900" algn="just">
              <a:buAutoNum type="arabicPeriod"/>
            </a:pPr>
            <a:r>
              <a:rPr lang="en-US" sz="1500">
                <a:latin typeface="Times New Roman"/>
                <a:ea typeface="+mn-lt"/>
                <a:cs typeface="+mn-lt"/>
              </a:rPr>
              <a:t>Demonstrates our skills in implementing user authentication and authorization features, showcasing your understanding of secure login systems.</a:t>
            </a:r>
            <a:endParaRPr lang="en-US" sz="1500">
              <a:latin typeface="Times New Roman"/>
              <a:cs typeface="Times New Roman"/>
            </a:endParaRPr>
          </a:p>
          <a:p>
            <a:pPr marL="342900" indent="-342900" algn="just">
              <a:buAutoNum type="arabicPeriod"/>
            </a:pPr>
            <a:r>
              <a:rPr lang="en-US" sz="1500">
                <a:latin typeface="Times New Roman"/>
                <a:ea typeface="+mn-lt"/>
                <a:cs typeface="+mn-lt"/>
              </a:rPr>
              <a:t>Showcase any new technologies, libraries, or frameworks you learned and implemented during the development process.</a:t>
            </a:r>
            <a:endParaRPr lang="en-US" sz="1500">
              <a:latin typeface="Times New Roman"/>
              <a:cs typeface="Times New Roman"/>
            </a:endParaRPr>
          </a:p>
          <a:p>
            <a:pPr marL="342900" indent="-342900" algn="just">
              <a:buAutoNum type="arabicPeriod"/>
            </a:pPr>
            <a:r>
              <a:rPr lang="en-US" sz="1500">
                <a:latin typeface="Times New Roman"/>
                <a:ea typeface="+mn-lt"/>
                <a:cs typeface="+mn-lt"/>
              </a:rPr>
              <a:t>Highlight our knowledge of deploying web applications, including setting up servers, configuring environments, and managing hosting platforms.</a:t>
            </a:r>
            <a:endParaRPr lang="en-US" sz="1500">
              <a:latin typeface="Times New Roman"/>
              <a:cs typeface="Times New Roman"/>
            </a:endParaRPr>
          </a:p>
          <a:p>
            <a:pPr marL="342900" indent="-342900" algn="just">
              <a:buAutoNum type="arabicPeriod"/>
            </a:pPr>
            <a:r>
              <a:rPr lang="en-US" sz="1500">
                <a:latin typeface="Times New Roman"/>
                <a:ea typeface="+mn-lt"/>
                <a:cs typeface="+mn-lt"/>
              </a:rPr>
              <a:t>Showcases a Complete Project</a:t>
            </a:r>
            <a:endParaRPr lang="en-US" sz="1500">
              <a:latin typeface="Times New Roman"/>
              <a:cs typeface="Times New Roman"/>
            </a:endParaRPr>
          </a:p>
          <a:p>
            <a:r>
              <a:rPr lang="en-US" sz="1500">
                <a:latin typeface="Times New Roman"/>
                <a:ea typeface="+mn-lt"/>
                <a:cs typeface="+mn-lt"/>
              </a:rPr>
              <a:t>Having a fully functional web application in our portfolio/ </a:t>
            </a:r>
            <a:r>
              <a:rPr lang="en-US" sz="1500" err="1">
                <a:latin typeface="Times New Roman"/>
                <a:ea typeface="+mn-lt"/>
                <a:cs typeface="+mn-lt"/>
              </a:rPr>
              <a:t>Github</a:t>
            </a:r>
            <a:r>
              <a:rPr lang="en-US" sz="1500">
                <a:latin typeface="Times New Roman"/>
                <a:ea typeface="+mn-lt"/>
                <a:cs typeface="+mn-lt"/>
              </a:rPr>
              <a:t>  allows potential employers or clients to see our ability to deliver complete and polished projects.</a:t>
            </a:r>
            <a:endParaRPr lang="en-US" sz="1500">
              <a:latin typeface="Times New Roman"/>
              <a:cs typeface="Times New Roman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798A7E-6CD6-897B-B3AE-B8DDB665BF76}"/>
              </a:ext>
            </a:extLst>
          </p:cNvPr>
          <p:cNvSpPr txBox="1"/>
          <p:nvPr/>
        </p:nvSpPr>
        <p:spPr>
          <a:xfrm>
            <a:off x="2735226" y="699090"/>
            <a:ext cx="412543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b="1">
                <a:latin typeface="Times New Roman"/>
                <a:cs typeface="Arial"/>
              </a:rPr>
              <a:t>What did we learn?</a:t>
            </a:r>
          </a:p>
        </p:txBody>
      </p:sp>
    </p:spTree>
    <p:extLst>
      <p:ext uri="{BB962C8B-B14F-4D97-AF65-F5344CB8AC3E}">
        <p14:creationId xmlns:p14="http://schemas.microsoft.com/office/powerpoint/2010/main" val="33243221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279186" y="191009"/>
            <a:ext cx="6565569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3600" b="1">
                <a:latin typeface="Times New Roman"/>
                <a:cs typeface="Arial"/>
              </a:rPr>
              <a:t>FUTURE SCOPE</a:t>
            </a:r>
            <a:endParaRPr lang="en-US" sz="3600" b="1">
              <a:latin typeface="Times New Roman"/>
              <a:cs typeface="Times New Roman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50924C-DFB4-15E1-C4AE-BDD370C6CC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94205" y="1118187"/>
            <a:ext cx="6565569" cy="4132375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 marL="342900" indent="-342900">
              <a:buChar char="•"/>
            </a:pPr>
            <a:r>
              <a:rPr lang="en-US" sz="2800">
                <a:latin typeface="Times New Roman"/>
                <a:cs typeface="Arial"/>
              </a:rPr>
              <a:t>Implementing Voice search enhancement using AI.</a:t>
            </a:r>
          </a:p>
          <a:p>
            <a:pPr marL="342900" indent="-342900">
              <a:buChar char="•"/>
            </a:pPr>
            <a:endParaRPr lang="en-US" sz="2800">
              <a:latin typeface="Times New Roman"/>
              <a:cs typeface="Arial"/>
            </a:endParaRPr>
          </a:p>
          <a:p>
            <a:pPr marL="342900" indent="-342900">
              <a:buChar char="•"/>
            </a:pPr>
            <a:r>
              <a:rPr lang="en-US" sz="2800">
                <a:latin typeface="Times New Roman"/>
                <a:cs typeface="Arial"/>
              </a:rPr>
              <a:t>An Immersive reader to assist with reading and comprehension</a:t>
            </a:r>
          </a:p>
          <a:p>
            <a:pPr marL="342900" indent="-342900">
              <a:buChar char="•"/>
            </a:pPr>
            <a:endParaRPr lang="en-US" sz="2800">
              <a:latin typeface="Times New Roman"/>
              <a:ea typeface="+mn-lt"/>
              <a:cs typeface="+mn-lt"/>
            </a:endParaRPr>
          </a:p>
          <a:p>
            <a:pPr marL="342900" indent="-342900">
              <a:buChar char="•"/>
            </a:pPr>
            <a:endParaRPr lang="en-US" sz="2800">
              <a:latin typeface="Times New Roman"/>
              <a:ea typeface="+mn-lt"/>
              <a:cs typeface="+mn-lt"/>
            </a:endParaRPr>
          </a:p>
          <a:p>
            <a:pPr marL="342900" indent="-342900">
              <a:buChar char="•"/>
            </a:pPr>
            <a:endParaRPr lang="en-US" sz="2800">
              <a:latin typeface="Times New Roman"/>
              <a:ea typeface="+mn-lt"/>
              <a:cs typeface="+mn-lt"/>
            </a:endParaRPr>
          </a:p>
          <a:p>
            <a:pPr marL="342900" indent="-342900">
              <a:buChar char="•"/>
            </a:pPr>
            <a:r>
              <a:rPr lang="en-US" sz="2800">
                <a:latin typeface="Times New Roman"/>
                <a:ea typeface="+mn-lt"/>
                <a:cs typeface="+mn-lt"/>
              </a:rPr>
              <a:t>Using emerging technologies such as blockchain for credential verification</a:t>
            </a:r>
            <a:endParaRPr lang="en-US" sz="2800">
              <a:latin typeface="Times New Roman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80483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5E2769-325B-0644-BA80-F9B67E3294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772" y="3529145"/>
            <a:ext cx="8229600" cy="1069262"/>
          </a:xfrm>
        </p:spPr>
        <p:txBody>
          <a:bodyPr>
            <a:normAutofit/>
          </a:bodyPr>
          <a:lstStyle/>
          <a:p>
            <a:r>
              <a:rPr lang="en-US">
                <a:latin typeface="Times New Roman"/>
                <a:cs typeface="Times New Roman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294669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279186" y="191009"/>
            <a:ext cx="6565569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3600" b="1">
                <a:latin typeface="Times New Roman"/>
                <a:cs typeface="Arial"/>
              </a:rPr>
              <a:t>Relational Model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279186" y="833349"/>
            <a:ext cx="656556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endParaRPr lang="en-US">
              <a:solidFill>
                <a:srgbClr val="376092"/>
              </a:solidFill>
              <a:cs typeface="Arial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9397CE-BEB5-9642-A364-AE81607BFC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 flipV="1">
            <a:off x="1279186" y="5862349"/>
            <a:ext cx="941729" cy="201207"/>
          </a:xfrm>
        </p:spPr>
        <p:txBody>
          <a:bodyPr>
            <a:normAutofit fontScale="32500" lnSpcReduction="20000"/>
          </a:bodyPr>
          <a:lstStyle/>
          <a:p>
            <a:endParaRPr lang="en-US"/>
          </a:p>
        </p:txBody>
      </p:sp>
      <p:pic>
        <p:nvPicPr>
          <p:cNvPr id="2" name="Picture 1" descr="A diagram of a computer&#10;&#10;Description automatically generated">
            <a:extLst>
              <a:ext uri="{FF2B5EF4-FFF2-40B4-BE49-F238E27FC236}">
                <a16:creationId xmlns:a16="http://schemas.microsoft.com/office/drawing/2014/main" id="{D7634C9A-CDA0-69BE-777B-AC2582E15F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518" y="953754"/>
            <a:ext cx="7844327" cy="5261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594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341838"/>
            <a:ext cx="8229600" cy="1143004"/>
          </a:xfrm>
        </p:spPr>
        <p:txBody>
          <a:bodyPr>
            <a:normAutofit/>
          </a:bodyPr>
          <a:lstStyle/>
          <a:p>
            <a:r>
              <a:rPr lang="en-US">
                <a:latin typeface="Times New Roman"/>
                <a:cs typeface="Times New Roman"/>
              </a:rPr>
              <a:t>PAGES BEFORE LOGIN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460459" y="3230087"/>
            <a:ext cx="8229600" cy="7322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800" b="0">
              <a:solidFill>
                <a:srgbClr val="13409F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8C6485-44B0-8D4B-AF40-1C1859F0842A}"/>
              </a:ext>
            </a:extLst>
          </p:cNvPr>
          <p:cNvSpPr txBox="1"/>
          <p:nvPr/>
        </p:nvSpPr>
        <p:spPr>
          <a:xfrm>
            <a:off x="1289215" y="3777652"/>
            <a:ext cx="656556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endParaRPr lang="en-US">
              <a:solidFill>
                <a:srgbClr val="376092"/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54892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AB7461-8760-8A21-67DE-DFCC8AC8D9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933" y="4247534"/>
            <a:ext cx="4197383" cy="1582995"/>
          </a:xfrm>
        </p:spPr>
        <p:txBody>
          <a:bodyPr vert="horz" lIns="91440" tIns="45720" rIns="91440" bIns="45720" rtlCol="0" anchor="t">
            <a:normAutofit fontScale="85000" lnSpcReduction="10000"/>
          </a:bodyPr>
          <a:lstStyle/>
          <a:p>
            <a:pPr marL="0" indent="0">
              <a:buNone/>
            </a:pPr>
            <a:r>
              <a:rPr lang="en-IN" sz="2000">
                <a:latin typeface="Times New Roman"/>
                <a:cs typeface="Times New Roman"/>
              </a:rPr>
              <a:t>From Homepage we can navigate to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>
                <a:latin typeface="Times New Roman"/>
                <a:cs typeface="Times New Roman"/>
              </a:rPr>
              <a:t>Blog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>
                <a:latin typeface="Times New Roman"/>
                <a:cs typeface="Times New Roman"/>
              </a:rPr>
              <a:t>About 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>
                <a:latin typeface="Times New Roman"/>
                <a:cs typeface="Times New Roman"/>
              </a:rPr>
              <a:t>Services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>
                <a:latin typeface="Times New Roman"/>
                <a:cs typeface="Times New Roman"/>
              </a:rPr>
              <a:t>Login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>
                <a:latin typeface="Times New Roman"/>
                <a:cs typeface="Times New Roman"/>
              </a:rPr>
              <a:t>Contact Us</a:t>
            </a:r>
          </a:p>
          <a:p>
            <a:pPr marL="0" indent="0">
              <a:buNone/>
            </a:pPr>
            <a:endParaRPr lang="en-IN"/>
          </a:p>
        </p:txBody>
      </p:sp>
      <p:pic>
        <p:nvPicPr>
          <p:cNvPr id="7" name="Picture 6" descr="A person using a computer&#10;&#10;Description automatically generated">
            <a:extLst>
              <a:ext uri="{FF2B5EF4-FFF2-40B4-BE49-F238E27FC236}">
                <a16:creationId xmlns:a16="http://schemas.microsoft.com/office/drawing/2014/main" id="{FD362284-643E-D723-E101-22669A8F5D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624" y="629265"/>
            <a:ext cx="8454751" cy="350028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466ACFB-CDEE-428D-21AB-8C510B622535}"/>
              </a:ext>
            </a:extLst>
          </p:cNvPr>
          <p:cNvSpPr txBox="1"/>
          <p:nvPr/>
        </p:nvSpPr>
        <p:spPr>
          <a:xfrm>
            <a:off x="2182761" y="56535"/>
            <a:ext cx="49849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600" b="1">
                <a:latin typeface="Times New Roman" panose="02020603050405020304" pitchFamily="18" charset="0"/>
                <a:cs typeface="Times New Roman" panose="02020603050405020304" pitchFamily="18" charset="0"/>
              </a:rPr>
              <a:t>HOME PAGE</a:t>
            </a:r>
          </a:p>
        </p:txBody>
      </p:sp>
    </p:spTree>
    <p:extLst>
      <p:ext uri="{BB962C8B-B14F-4D97-AF65-F5344CB8AC3E}">
        <p14:creationId xmlns:p14="http://schemas.microsoft.com/office/powerpoint/2010/main" val="4337443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AB7461-8760-8A21-67DE-DFCC8AC8D9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6521" y="4365521"/>
            <a:ext cx="8356428" cy="1582995"/>
          </a:xfrm>
        </p:spPr>
        <p:txBody>
          <a:bodyPr>
            <a:normAutofit/>
          </a:bodyPr>
          <a:lstStyle/>
          <a:p>
            <a:r>
              <a:rPr lang="en-IN" sz="2000">
                <a:latin typeface="Times New Roman" panose="02020603050405020304" pitchFamily="18" charset="0"/>
                <a:cs typeface="Times New Roman" panose="02020603050405020304" pitchFamily="18" charset="0"/>
              </a:rPr>
              <a:t>In about us page we describe our mission , vision and commitment to maintain the website. </a:t>
            </a:r>
          </a:p>
          <a:p>
            <a:r>
              <a:rPr lang="en-IN" sz="2000">
                <a:latin typeface="Times New Roman" panose="02020603050405020304" pitchFamily="18" charset="0"/>
                <a:cs typeface="Times New Roman" panose="02020603050405020304" pitchFamily="18" charset="0"/>
              </a:rPr>
              <a:t>And we give a brief about our team and performance measurement.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66ACFB-CDEE-428D-21AB-8C510B622535}"/>
              </a:ext>
            </a:extLst>
          </p:cNvPr>
          <p:cNvSpPr txBox="1"/>
          <p:nvPr/>
        </p:nvSpPr>
        <p:spPr>
          <a:xfrm>
            <a:off x="2182761" y="56535"/>
            <a:ext cx="49849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600" b="1">
                <a:latin typeface="Times New Roman" panose="02020603050405020304" pitchFamily="18" charset="0"/>
                <a:cs typeface="Times New Roman" panose="02020603050405020304" pitchFamily="18" charset="0"/>
              </a:rPr>
              <a:t>ABOUT US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C12F43F2-F9D4-2D08-35ED-134D1A0472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794" y="786580"/>
            <a:ext cx="8681883" cy="3372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3472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AB7461-8760-8A21-67DE-DFCC8AC8D9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933" y="4247534"/>
            <a:ext cx="8022130" cy="158299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000">
                <a:latin typeface="Times New Roman" panose="02020603050405020304" pitchFamily="18" charset="0"/>
                <a:cs typeface="Times New Roman" panose="02020603050405020304" pitchFamily="18" charset="0"/>
              </a:rPr>
              <a:t>We give a brief about our services like:</a:t>
            </a:r>
          </a:p>
          <a:p>
            <a:r>
              <a:rPr lang="en-IN" sz="2000">
                <a:latin typeface="Times New Roman" panose="02020603050405020304" pitchFamily="18" charset="0"/>
                <a:cs typeface="Times New Roman" panose="02020603050405020304" pitchFamily="18" charset="0"/>
              </a:rPr>
              <a:t>Academic Program management</a:t>
            </a:r>
          </a:p>
          <a:p>
            <a:r>
              <a:rPr lang="en-IN" sz="2000">
                <a:latin typeface="Times New Roman" panose="02020603050405020304" pitchFamily="18" charset="0"/>
                <a:cs typeface="Times New Roman" panose="02020603050405020304" pitchFamily="18" charset="0"/>
              </a:rPr>
              <a:t>Curriculum Development</a:t>
            </a:r>
          </a:p>
          <a:p>
            <a:r>
              <a:rPr lang="en-IN" sz="2000">
                <a:latin typeface="Times New Roman" panose="02020603050405020304" pitchFamily="18" charset="0"/>
                <a:cs typeface="Times New Roman" panose="02020603050405020304" pitchFamily="18" charset="0"/>
              </a:rPr>
              <a:t>Assessment and Evaluation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66ACFB-CDEE-428D-21AB-8C510B622535}"/>
              </a:ext>
            </a:extLst>
          </p:cNvPr>
          <p:cNvSpPr txBox="1"/>
          <p:nvPr/>
        </p:nvSpPr>
        <p:spPr>
          <a:xfrm>
            <a:off x="2182761" y="56535"/>
            <a:ext cx="49849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600" b="1">
                <a:latin typeface="Times New Roman" panose="02020603050405020304" pitchFamily="18" charset="0"/>
                <a:cs typeface="Times New Roman" panose="02020603050405020304" pitchFamily="18" charset="0"/>
              </a:rPr>
              <a:t>SERVICES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0856DCC8-5309-9200-092C-735061ABD7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618" y="609600"/>
            <a:ext cx="8121445" cy="3431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2548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885</Words>
  <Application>Microsoft Office PowerPoint</Application>
  <PresentationFormat>On-screen Show (4:3)</PresentationFormat>
  <Paragraphs>125</Paragraphs>
  <Slides>42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8" baseType="lpstr">
      <vt:lpstr>Arial</vt:lpstr>
      <vt:lpstr>Arial,Sans-Serif</vt:lpstr>
      <vt:lpstr>Calibri</vt:lpstr>
      <vt:lpstr>Lato</vt:lpstr>
      <vt:lpstr>Times New Roman</vt:lpstr>
      <vt:lpstr>Office Theme</vt:lpstr>
      <vt:lpstr>PowerPoint Presentation</vt:lpstr>
      <vt:lpstr>Final Presentation  Demo</vt:lpstr>
      <vt:lpstr>TECHNOLOGIES USED</vt:lpstr>
      <vt:lpstr>PowerPoint Presentation</vt:lpstr>
      <vt:lpstr>PowerPoint Presentation</vt:lpstr>
      <vt:lpstr>PAGES BEFORE LOGIN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PAGES AFTER LOGIN</vt:lpstr>
      <vt:lpstr>STUDENT DASHBOARD</vt:lpstr>
      <vt:lpstr>PowerPoint Presentation</vt:lpstr>
      <vt:lpstr>PowerPoint Presentation</vt:lpstr>
      <vt:lpstr>PowerPoint Presentation</vt:lpstr>
      <vt:lpstr>ADMIN DASHBOARD</vt:lpstr>
      <vt:lpstr>PowerPoint Presentation</vt:lpstr>
      <vt:lpstr>PowerPoint Presentation</vt:lpstr>
      <vt:lpstr>PowerPoint Presentation</vt:lpstr>
      <vt:lpstr>PowerPoint Presentation</vt:lpstr>
      <vt:lpstr> QUALITY ASSURANCE OFFICER        DASHBOARD </vt:lpstr>
      <vt:lpstr>PowerPoint Presentation</vt:lpstr>
      <vt:lpstr>PowerPoint Presentation</vt:lpstr>
      <vt:lpstr>PowerPoint Presentation</vt:lpstr>
      <vt:lpstr>PROGRAM COORDINATOR DASHBOARD</vt:lpstr>
      <vt:lpstr>PowerPoint Presentation</vt:lpstr>
      <vt:lpstr>PowerPoint Presentation</vt:lpstr>
      <vt:lpstr>PowerPoint Presentation</vt:lpstr>
      <vt:lpstr> Instructor Dashboard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Company>University of Texas at Arlington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Mike Tackett</dc:creator>
  <cp:lastModifiedBy>Adurugatla, Sai Sumana</cp:lastModifiedBy>
  <cp:revision>53</cp:revision>
  <dcterms:created xsi:type="dcterms:W3CDTF">2013-10-16T17:47:49Z</dcterms:created>
  <dcterms:modified xsi:type="dcterms:W3CDTF">2023-11-27T05:29:12Z</dcterms:modified>
</cp:coreProperties>
</file>